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72" r:id="rId5"/>
    <p:sldId id="283" r:id="rId6"/>
    <p:sldId id="257" r:id="rId7"/>
    <p:sldId id="258" r:id="rId8"/>
    <p:sldId id="259" r:id="rId9"/>
    <p:sldId id="260" r:id="rId10"/>
    <p:sldId id="261" r:id="rId11"/>
    <p:sldId id="262" r:id="rId12"/>
    <p:sldId id="263" r:id="rId13"/>
    <p:sldId id="264" r:id="rId14"/>
    <p:sldId id="265" r:id="rId15"/>
    <p:sldId id="266" r:id="rId16"/>
    <p:sldId id="267" r:id="rId17"/>
    <p:sldId id="29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384348D8-2744-48F5-B1A3-B93851BF5E76}">
          <p14:sldIdLst>
            <p14:sldId id="272"/>
            <p14:sldId id="283"/>
            <p14:sldId id="257"/>
            <p14:sldId id="258"/>
            <p14:sldId id="259"/>
            <p14:sldId id="260"/>
            <p14:sldId id="261"/>
            <p14:sldId id="262"/>
            <p14:sldId id="263"/>
            <p14:sldId id="264"/>
            <p14:sldId id="265"/>
            <p14:sldId id="266"/>
            <p14:sldId id="267"/>
            <p14:sldId id="291"/>
          </p14:sldIdLst>
        </p14:section>
        <p14:section name="Speaker slide" id="{09C2022A-D133-44E1-B7A8-1CAA27C555D8}">
          <p14:sldIdLst/>
        </p14:section>
        <p14:section name="Video slide" id="{AEACDE9D-EE91-48C3-BFA1-D3D995D56442}">
          <p14:sldIdLst/>
        </p14:section>
        <p14:section name="Content slides" id="{DCB5B58B-981E-485A-986B-0AC93BFD0DBA}">
          <p14:sldIdLst/>
        </p14:section>
        <p14:section name="End slide" id="{A89126C7-046B-4155-A7C4-08B555983F01}">
          <p14:sldIdLst/>
        </p14:section>
      </p14:sectionLst>
    </p:ex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7CFF0ED-BC53-E5E1-A4AE-74C5E1064377}" name="Rachel Skerry" initials="RS" userId="S::rezrs@bristol.ac.uk::3a25f400-c1db-4be6-a855-873cccb5aff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liver Watson" initials="OW" lastIdx="7" clrIdx="0">
    <p:extLst>
      <p:ext uri="{19B8F6BF-5375-455C-9EA6-DF929625EA0E}">
        <p15:presenceInfo xmlns:p15="http://schemas.microsoft.com/office/powerpoint/2012/main" userId="S::ow8888@bristol.ac.uk::631cc69c-2830-462d-ac3e-baeb88320646" providerId="AD"/>
      </p:ext>
    </p:extLst>
  </p:cmAuthor>
  <p:cmAuthor id="2" name="Rachel Skerry" initials="RS" lastIdx="6" clrIdx="1">
    <p:extLst>
      <p:ext uri="{19B8F6BF-5375-455C-9EA6-DF929625EA0E}">
        <p15:presenceInfo xmlns:p15="http://schemas.microsoft.com/office/powerpoint/2012/main" userId="S::rezrs@bristol.ac.uk::3a25f400-c1db-4be6-a855-873cccb5aff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5EA7"/>
    <a:srgbClr val="E56C52"/>
    <a:srgbClr val="33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33" autoAdjust="0"/>
    <p:restoredTop sz="90132" autoAdjust="0"/>
  </p:normalViewPr>
  <p:slideViewPr>
    <p:cSldViewPr snapToGrid="0">
      <p:cViewPr varScale="1">
        <p:scale>
          <a:sx n="72" d="100"/>
          <a:sy n="72" d="100"/>
        </p:scale>
        <p:origin x="244" y="48"/>
      </p:cViewPr>
      <p:guideLst>
        <p:guide pos="384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2A3265-BABE-48BA-A3DD-D4E81B97A540}" type="datetimeFigureOut">
              <a:rPr lang="en-GB" smtClean="0"/>
              <a:t>30/11/2022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028F69-E659-492F-BB24-C58356C9D521}" type="slidenum">
              <a:rPr lang="en-GB" smtClean="0"/>
              <a:t>‹#›</a:t>
            </a:fld>
            <a:endParaRPr lang="en-GB"/>
          </a:p>
        </p:txBody>
      </p:sp>
    </p:spTree>
    <p:extLst>
      <p:ext uri="{BB962C8B-B14F-4D97-AF65-F5344CB8AC3E}">
        <p14:creationId xmlns:p14="http://schemas.microsoft.com/office/powerpoint/2010/main" val="3062357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Slide 3 – </a:t>
            </a:r>
            <a:r>
              <a:rPr lang="en-GB" sz="1100" b="1" dirty="0">
                <a:solidFill>
                  <a:srgbClr val="4472C4"/>
                </a:solidFill>
                <a:effectLst/>
                <a:latin typeface="Arial" panose="020B0604020202020204" pitchFamily="34" charset="0"/>
                <a:ea typeface="Calibri" panose="020F0502020204030204" pitchFamily="34" charset="0"/>
                <a:cs typeface="Times New Roman" panose="02020603050405020304" pitchFamily="18" charset="0"/>
              </a:rPr>
              <a:t>Achievements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n-GB" sz="1100" dirty="0">
                <a:effectLst/>
                <a:latin typeface="Arial" panose="020B0604020202020204" pitchFamily="34" charset="0"/>
                <a:ea typeface="Calibri" panose="020F0502020204030204" pitchFamily="34" charset="0"/>
                <a:cs typeface="Times New Roman" panose="02020603050405020304" pitchFamily="18" charset="0"/>
              </a:rPr>
              <a:t>Supported leadership of patients and members of the public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Wingdings" panose="05000000000000000000" pitchFamily="2" charset="2"/>
              <a:buChar char=""/>
            </a:pPr>
            <a:r>
              <a:rPr lang="en-GB" sz="1100" dirty="0">
                <a:effectLst/>
                <a:latin typeface="Arial" panose="020B0604020202020204" pitchFamily="34" charset="0"/>
                <a:ea typeface="Calibri" panose="020F0502020204030204" pitchFamily="34" charset="0"/>
                <a:cs typeface="Wingdings" panose="05000000000000000000" pitchFamily="2" charset="2"/>
              </a:rPr>
              <a:t>Over half of our HITs have public contributors in their leadership teams</a:t>
            </a:r>
            <a:endParaRPr lang="en-GB" sz="1100" dirty="0">
              <a:effectLst/>
              <a:latin typeface="Calibri" panose="020F0502020204030204" pitchFamily="34" charset="0"/>
              <a:ea typeface="Calibri" panose="020F0502020204030204" pitchFamily="34" charset="0"/>
              <a:cs typeface="Wingdings" panose="05000000000000000000" pitchFamily="2" charset="2"/>
            </a:endParaRPr>
          </a:p>
          <a:p>
            <a:pPr marL="742950" lvl="1" indent="-285750">
              <a:lnSpc>
                <a:spcPct val="107000"/>
              </a:lnSpc>
              <a:buFont typeface="Wingdings" panose="05000000000000000000" pitchFamily="2" charset="2"/>
              <a:buChar char=""/>
            </a:pPr>
            <a:r>
              <a:rPr lang="en-GB" sz="1100" dirty="0">
                <a:effectLst/>
                <a:latin typeface="Arial" panose="020B0604020202020204" pitchFamily="34" charset="0"/>
                <a:ea typeface="Calibri" panose="020F0502020204030204" pitchFamily="34" charset="0"/>
                <a:cs typeface="Wingdings" panose="05000000000000000000" pitchFamily="2" charset="2"/>
              </a:rPr>
              <a:t>All have links to public contributors to shape their work</a:t>
            </a:r>
            <a:endParaRPr lang="en-GB" sz="1100" dirty="0">
              <a:effectLst/>
              <a:latin typeface="Calibri" panose="020F0502020204030204" pitchFamily="34" charset="0"/>
              <a:ea typeface="Calibri" panose="020F0502020204030204" pitchFamily="34" charset="0"/>
              <a:cs typeface="Wingdings" panose="05000000000000000000" pitchFamily="2" charset="2"/>
            </a:endParaRPr>
          </a:p>
          <a:p>
            <a:pPr marL="742950" lvl="1" indent="-285750">
              <a:lnSpc>
                <a:spcPct val="107000"/>
              </a:lnSpc>
              <a:buFont typeface="Wingdings" panose="05000000000000000000" pitchFamily="2" charset="2"/>
              <a:buChar char=""/>
            </a:pPr>
            <a:r>
              <a:rPr lang="en-GB" sz="1100" dirty="0">
                <a:effectLst/>
                <a:latin typeface="Arial" panose="020B0604020202020204" pitchFamily="34" charset="0"/>
                <a:ea typeface="Calibri" panose="020F0502020204030204" pitchFamily="34" charset="0"/>
                <a:cs typeface="Wingdings" panose="05000000000000000000" pitchFamily="2" charset="2"/>
              </a:rPr>
              <a:t>Public contributors are at every level of the partnership from the Board, to HITs, to recruitment of core team members</a:t>
            </a:r>
            <a:endParaRPr lang="en-GB" sz="1100" dirty="0">
              <a:effectLst/>
              <a:latin typeface="Calibri" panose="020F0502020204030204" pitchFamily="34" charset="0"/>
              <a:ea typeface="Calibri" panose="020F0502020204030204" pitchFamily="34" charset="0"/>
              <a:cs typeface="Wingdings" panose="05000000000000000000" pitchFamily="2" charset="2"/>
            </a:endParaRPr>
          </a:p>
          <a:p>
            <a:pPr marL="914400">
              <a:lnSpc>
                <a:spcPct val="107000"/>
              </a:lnSpc>
            </a:pPr>
            <a:r>
              <a:rPr lang="en-GB" sz="1100"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n-GB" sz="1100" dirty="0">
                <a:effectLst/>
                <a:latin typeface="Arial" panose="020B0604020202020204" pitchFamily="34" charset="0"/>
                <a:ea typeface="Calibri" panose="020F0502020204030204" pitchFamily="34" charset="0"/>
                <a:cs typeface="Times New Roman" panose="02020603050405020304" pitchFamily="18" charset="0"/>
              </a:rPr>
              <a:t>Enabled significant research income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Wingdings" panose="05000000000000000000" pitchFamily="2" charset="2"/>
              <a:buChar char=""/>
            </a:pPr>
            <a:r>
              <a:rPr lang="en-GB" sz="1100" dirty="0">
                <a:effectLst/>
                <a:latin typeface="Arial" panose="020B0604020202020204" pitchFamily="34" charset="0"/>
                <a:ea typeface="Calibri" panose="020F0502020204030204" pitchFamily="34" charset="0"/>
                <a:cs typeface="Wingdings" panose="05000000000000000000" pitchFamily="2" charset="2"/>
              </a:rPr>
              <a:t>In the six years we’ve been counting, we’ve helped to attract over £40M in research funding in BNSSG</a:t>
            </a:r>
            <a:endParaRPr lang="en-GB" sz="1100" dirty="0">
              <a:effectLst/>
              <a:latin typeface="Calibri" panose="020F0502020204030204" pitchFamily="34" charset="0"/>
              <a:ea typeface="Calibri" panose="020F0502020204030204" pitchFamily="34" charset="0"/>
              <a:cs typeface="Wingdings" panose="05000000000000000000" pitchFamily="2" charset="2"/>
            </a:endParaRPr>
          </a:p>
          <a:p>
            <a:pPr marL="742950" lvl="1" indent="-285750">
              <a:lnSpc>
                <a:spcPct val="107000"/>
              </a:lnSpc>
              <a:buFont typeface="Wingdings" panose="05000000000000000000" pitchFamily="2" charset="2"/>
              <a:buChar char=""/>
            </a:pPr>
            <a:r>
              <a:rPr lang="en-GB" sz="1100" dirty="0">
                <a:effectLst/>
                <a:latin typeface="Arial" panose="020B0604020202020204" pitchFamily="34" charset="0"/>
                <a:ea typeface="Calibri" panose="020F0502020204030204" pitchFamily="34" charset="0"/>
                <a:cs typeface="Wingdings" panose="05000000000000000000" pitchFamily="2" charset="2"/>
              </a:rPr>
              <a:t>That has meant new jobs, new knowledge and insights </a:t>
            </a:r>
            <a:endParaRPr lang="en-GB" sz="1100" dirty="0">
              <a:effectLst/>
              <a:latin typeface="Calibri" panose="020F0502020204030204" pitchFamily="34" charset="0"/>
              <a:ea typeface="Calibri" panose="020F0502020204030204" pitchFamily="34" charset="0"/>
              <a:cs typeface="Wingdings" panose="05000000000000000000" pitchFamily="2" charset="2"/>
            </a:endParaRPr>
          </a:p>
          <a:p>
            <a:pPr marL="457200">
              <a:lnSpc>
                <a:spcPct val="107000"/>
              </a:lnSpc>
            </a:pPr>
            <a:r>
              <a:rPr lang="en-GB" sz="1100"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n-GB" sz="1100" dirty="0">
                <a:effectLst/>
                <a:latin typeface="Arial" panose="020B0604020202020204" pitchFamily="34" charset="0"/>
                <a:ea typeface="Calibri" panose="020F0502020204030204" pitchFamily="34" charset="0"/>
                <a:cs typeface="Times New Roman" panose="02020603050405020304" pitchFamily="18" charset="0"/>
              </a:rPr>
              <a:t>AHSC designation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Wingdings" panose="05000000000000000000" pitchFamily="2" charset="2"/>
              <a:buChar char=""/>
            </a:pPr>
            <a:r>
              <a:rPr lang="en-GB" sz="1100" dirty="0">
                <a:effectLst/>
                <a:latin typeface="Arial" panose="020B0604020202020204" pitchFamily="34" charset="0"/>
                <a:ea typeface="Calibri" panose="020F0502020204030204" pitchFamily="34" charset="0"/>
                <a:cs typeface="Wingdings" panose="05000000000000000000" pitchFamily="2" charset="2"/>
              </a:rPr>
              <a:t>In 2020, international recognition by designation as an Academic Health Science Centre</a:t>
            </a:r>
            <a:endParaRPr lang="en-GB" sz="1100" dirty="0">
              <a:effectLst/>
              <a:latin typeface="Calibri" panose="020F0502020204030204" pitchFamily="34" charset="0"/>
              <a:ea typeface="Calibri" panose="020F0502020204030204" pitchFamily="34" charset="0"/>
              <a:cs typeface="Wingdings" panose="05000000000000000000" pitchFamily="2" charset="2"/>
            </a:endParaRPr>
          </a:p>
          <a:p>
            <a:pPr marL="742950" lvl="1" indent="-285750">
              <a:lnSpc>
                <a:spcPct val="107000"/>
              </a:lnSpc>
              <a:buFont typeface="Wingdings" panose="05000000000000000000" pitchFamily="2" charset="2"/>
              <a:buChar char=""/>
            </a:pPr>
            <a:r>
              <a:rPr lang="en-GB" sz="1100" dirty="0">
                <a:effectLst/>
                <a:latin typeface="Arial" panose="020B0604020202020204" pitchFamily="34" charset="0"/>
                <a:ea typeface="Calibri" panose="020F0502020204030204" pitchFamily="34" charset="0"/>
                <a:cs typeface="Wingdings" panose="05000000000000000000" pitchFamily="2" charset="2"/>
              </a:rPr>
              <a:t>Built on strengths across many organisations, networks – not just Bristol Health Partners </a:t>
            </a:r>
            <a:endParaRPr lang="en-GB" sz="1100" dirty="0">
              <a:effectLst/>
              <a:latin typeface="Calibri" panose="020F0502020204030204" pitchFamily="34" charset="0"/>
              <a:ea typeface="Calibri" panose="020F0502020204030204" pitchFamily="34" charset="0"/>
              <a:cs typeface="Wingdings" panose="05000000000000000000" pitchFamily="2" charset="2"/>
            </a:endParaRPr>
          </a:p>
          <a:p>
            <a:pPr marL="742950" lvl="1" indent="-285750">
              <a:lnSpc>
                <a:spcPct val="107000"/>
              </a:lnSpc>
              <a:spcAft>
                <a:spcPts val="800"/>
              </a:spcAft>
              <a:buFont typeface="Wingdings" panose="05000000000000000000" pitchFamily="2" charset="2"/>
              <a:buChar char=""/>
            </a:pPr>
            <a:r>
              <a:rPr lang="en-GB" sz="1100" dirty="0">
                <a:effectLst/>
                <a:latin typeface="Arial" panose="020B0604020202020204" pitchFamily="34" charset="0"/>
                <a:ea typeface="Calibri" panose="020F0502020204030204" pitchFamily="34" charset="0"/>
                <a:cs typeface="Wingdings" panose="05000000000000000000" pitchFamily="2" charset="2"/>
              </a:rPr>
              <a:t>Helps us attract grant funding, recruit best talent into our system and network with the leading centres across the country</a:t>
            </a:r>
          </a:p>
          <a:p>
            <a:pPr marL="742950" lvl="1" indent="-285750">
              <a:lnSpc>
                <a:spcPct val="107000"/>
              </a:lnSpc>
              <a:spcAft>
                <a:spcPts val="800"/>
              </a:spcAft>
              <a:buFont typeface="Wingdings" panose="05000000000000000000" pitchFamily="2" charset="2"/>
              <a:buChar char=""/>
            </a:pPr>
            <a:endParaRPr lang="en-GB" sz="1100" dirty="0">
              <a:effectLst/>
              <a:latin typeface="Arial" panose="020B0604020202020204" pitchFamily="34" charset="0"/>
              <a:ea typeface="Calibri" panose="020F0502020204030204" pitchFamily="34" charset="0"/>
              <a:cs typeface="Wingdings" panose="05000000000000000000" pitchFamily="2" charset="2"/>
            </a:endParaRPr>
          </a:p>
          <a:p>
            <a:pPr marL="628650" lvl="1" indent="-171450">
              <a:lnSpc>
                <a:spcPct val="107000"/>
              </a:lnSpc>
              <a:spcAft>
                <a:spcPts val="800"/>
              </a:spcAft>
              <a:buFontTx/>
              <a:buChar char="-"/>
            </a:pPr>
            <a:r>
              <a:rPr lang="en-GB" sz="1100" dirty="0">
                <a:effectLst/>
                <a:latin typeface="Arial" panose="020B0604020202020204" pitchFamily="34" charset="0"/>
                <a:ea typeface="Calibri" panose="020F0502020204030204" pitchFamily="34" charset="0"/>
                <a:cs typeface="Wingdings" panose="05000000000000000000" pitchFamily="2" charset="2"/>
              </a:rPr>
              <a:t>Most importantly, we’ve made a difference. Our HITs have helped to improve lives and services in our region. </a:t>
            </a:r>
          </a:p>
          <a:p>
            <a:pPr marL="628650" lvl="1" indent="-171450">
              <a:lnSpc>
                <a:spcPct val="107000"/>
              </a:lnSpc>
              <a:spcAft>
                <a:spcPts val="800"/>
              </a:spcAft>
              <a:buFontTx/>
              <a:buChar char="-"/>
            </a:pPr>
            <a:r>
              <a:rPr lang="en-GB" sz="1100" dirty="0">
                <a:effectLst/>
                <a:latin typeface="Arial" panose="020B0604020202020204" pitchFamily="34" charset="0"/>
                <a:ea typeface="Calibri" panose="020F0502020204030204" pitchFamily="34" charset="0"/>
                <a:cs typeface="Wingdings" panose="05000000000000000000" pitchFamily="2" charset="2"/>
              </a:rPr>
              <a:t>Increasingly, they are working with more diverse communities – I’m proud that the partnership is taking a lead in this area, and will continue to make it a priority</a:t>
            </a:r>
          </a:p>
          <a:p>
            <a:pPr marL="628650" lvl="1" indent="-171450">
              <a:lnSpc>
                <a:spcPct val="107000"/>
              </a:lnSpc>
              <a:spcAft>
                <a:spcPts val="800"/>
              </a:spcAft>
              <a:buFontTx/>
              <a:buChar char="-"/>
            </a:pPr>
            <a:r>
              <a:rPr lang="en-GB" sz="1100" dirty="0">
                <a:effectLst/>
                <a:latin typeface="Arial" panose="020B0604020202020204" pitchFamily="34" charset="0"/>
                <a:ea typeface="Calibri" panose="020F0502020204030204" pitchFamily="34" charset="0"/>
                <a:cs typeface="Wingdings" panose="05000000000000000000" pitchFamily="2" charset="2"/>
              </a:rPr>
              <a:t>Will now share some examples of HIT impacts</a:t>
            </a:r>
            <a:endParaRPr lang="en-GB" sz="1100" dirty="0">
              <a:effectLst/>
              <a:latin typeface="Calibri" panose="020F0502020204030204" pitchFamily="34" charset="0"/>
              <a:ea typeface="Calibri" panose="020F0502020204030204" pitchFamily="34" charset="0"/>
              <a:cs typeface="Wingdings" panose="05000000000000000000" pitchFamily="2" charset="2"/>
            </a:endParaRPr>
          </a:p>
        </p:txBody>
      </p:sp>
      <p:sp>
        <p:nvSpPr>
          <p:cNvPr id="4" name="Slide Number Placeholder 3"/>
          <p:cNvSpPr>
            <a:spLocks noGrp="1"/>
          </p:cNvSpPr>
          <p:nvPr>
            <p:ph type="sldNum" sz="quarter" idx="5"/>
          </p:nvPr>
        </p:nvSpPr>
        <p:spPr/>
        <p:txBody>
          <a:bodyPr/>
          <a:lstStyle/>
          <a:p>
            <a:fld id="{4B028F69-E659-492F-BB24-C58356C9D521}" type="slidenum">
              <a:rPr lang="en-GB" smtClean="0"/>
              <a:t>1</a:t>
            </a:fld>
            <a:endParaRPr lang="en-GB"/>
          </a:p>
        </p:txBody>
      </p:sp>
    </p:spTree>
    <p:extLst>
      <p:ext uri="{BB962C8B-B14F-4D97-AF65-F5344CB8AC3E}">
        <p14:creationId xmlns:p14="http://schemas.microsoft.com/office/powerpoint/2010/main" val="2490199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ChangeArrowheads="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06000"/>
              </a:lnSpc>
              <a:spcAft>
                <a:spcPts val="800"/>
              </a:spcAft>
            </a:pPr>
            <a:r>
              <a:rPr lang="en-GB" sz="1800" b="1" dirty="0">
                <a:solidFill>
                  <a:srgbClr val="4472C4"/>
                </a:solidFill>
                <a:effectLst/>
                <a:latin typeface="Arial" panose="020B0604020202020204" pitchFamily="34" charset="0"/>
                <a:ea typeface="Calibri" panose="020F0502020204030204" pitchFamily="34" charset="0"/>
                <a:cs typeface="Times New Roman" panose="02020603050405020304" pitchFamily="18" charset="0"/>
              </a:rPr>
              <a:t>Slide 1 – Intro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Intro self</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In our 10</a:t>
            </a:r>
            <a:r>
              <a:rPr lang="en-GB" sz="1800" baseline="30000" dirty="0">
                <a:effectLst/>
                <a:latin typeface="Arial" panose="020B0604020202020204" pitchFamily="34" charset="0"/>
                <a:ea typeface="Calibri" panose="020F0502020204030204" pitchFamily="34" charset="0"/>
                <a:cs typeface="Times New Roman" panose="02020603050405020304" pitchFamily="18" charset="0"/>
              </a:rPr>
              <a:t>th</a:t>
            </a:r>
            <a:r>
              <a:rPr lang="en-GB" sz="1800" dirty="0">
                <a:effectLst/>
                <a:latin typeface="Arial" panose="020B0604020202020204" pitchFamily="34" charset="0"/>
                <a:ea typeface="Calibri" panose="020F0502020204030204" pitchFamily="34" charset="0"/>
                <a:cs typeface="Times New Roman" panose="02020603050405020304" pitchFamily="18" charset="0"/>
              </a:rPr>
              <a:t> year, will reflect on where we’ve come from, achievements along the way and why I think the partnership has endured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eaLnBrk="1" hangingPunct="1"/>
            <a:endParaRPr lang="en-GB" altLang="en-US" dirty="0"/>
          </a:p>
        </p:txBody>
      </p:sp>
      <p:sp>
        <p:nvSpPr>
          <p:cNvPr id="3686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DF18873-0A66-449E-ACEF-4E52FEB5CE8E}" type="slidenum">
              <a:rPr lang="en-GB" altLang="en-US"/>
              <a:pPr/>
              <a:t>2</a:t>
            </a:fld>
            <a:endParaRPr lang="en-GB" altLang="en-US"/>
          </a:p>
        </p:txBody>
      </p:sp>
    </p:spTree>
    <p:extLst>
      <p:ext uri="{BB962C8B-B14F-4D97-AF65-F5344CB8AC3E}">
        <p14:creationId xmlns:p14="http://schemas.microsoft.com/office/powerpoint/2010/main" val="912830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68E34475-49C8-4CCD-9F8F-164237C62518}" type="datetimeFigureOut">
              <a:rPr lang="en-GB"/>
              <a:pPr>
                <a:defRPr/>
              </a:pPr>
              <a:t>30/11/2022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38B744DB-F351-4A1D-B76E-BF8F3A8640A5}" type="slidenum">
              <a:rPr lang="en-GB" altLang="en-US"/>
              <a:pPr/>
              <a:t>‹#›</a:t>
            </a:fld>
            <a:endParaRPr lang="en-GB" altLang="en-US"/>
          </a:p>
        </p:txBody>
      </p:sp>
    </p:spTree>
    <p:extLst>
      <p:ext uri="{BB962C8B-B14F-4D97-AF65-F5344CB8AC3E}">
        <p14:creationId xmlns:p14="http://schemas.microsoft.com/office/powerpoint/2010/main" val="150261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46B2557B-E612-44CF-8F20-17E5A177FF21}" type="datetimeFigureOut">
              <a:rPr lang="en-GB"/>
              <a:pPr>
                <a:defRPr/>
              </a:pPr>
              <a:t>30/11/2022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4DA0B4DD-64F5-4AA1-9D16-4BC4F57200E4}" type="slidenum">
              <a:rPr lang="en-GB" altLang="en-US"/>
              <a:pPr/>
              <a:t>‹#›</a:t>
            </a:fld>
            <a:endParaRPr lang="en-GB" altLang="en-US"/>
          </a:p>
        </p:txBody>
      </p:sp>
    </p:spTree>
    <p:extLst>
      <p:ext uri="{BB962C8B-B14F-4D97-AF65-F5344CB8AC3E}">
        <p14:creationId xmlns:p14="http://schemas.microsoft.com/office/powerpoint/2010/main" val="3018492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5"/>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45"/>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7DDE623F-6A11-4F76-9AA8-FF180F27FFF2}" type="datetimeFigureOut">
              <a:rPr lang="en-GB"/>
              <a:pPr>
                <a:defRPr/>
              </a:pPr>
              <a:t>30/11/2022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82DE2CC-9A40-46E6-AD6F-BDE8FFDDAA01}" type="slidenum">
              <a:rPr lang="en-GB" altLang="en-US"/>
              <a:pPr/>
              <a:t>‹#›</a:t>
            </a:fld>
            <a:endParaRPr lang="en-GB" altLang="en-US"/>
          </a:p>
        </p:txBody>
      </p:sp>
    </p:spTree>
    <p:extLst>
      <p:ext uri="{BB962C8B-B14F-4D97-AF65-F5344CB8AC3E}">
        <p14:creationId xmlns:p14="http://schemas.microsoft.com/office/powerpoint/2010/main" val="1180920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695437"/>
      </p:ext>
    </p:extLst>
  </p:cSld>
  <p:clrMapOvr>
    <a:masterClrMapping/>
  </p:clrMapOvr>
  <p:transition advTm="6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hasCustomPrompt="1"/>
          </p:nvPr>
        </p:nvSpPr>
        <p:spPr/>
        <p:txBody>
          <a:bodyPr/>
          <a:lstStyle/>
          <a:p>
            <a:pPr fontAlgn="base">
              <a:spcAft>
                <a:spcPct val="0"/>
              </a:spcAft>
              <a:defRPr/>
            </a:pPr>
            <a:r>
              <a:rPr lang="en-GB" altLang="en-US" sz="2400">
                <a:solidFill>
                  <a:prstClr val="black"/>
                </a:solidFill>
                <a:latin typeface="Arial" panose="020B0604020202020204" pitchFamily="34" charset="0"/>
                <a:cs typeface="Arial" panose="020B0604020202020204" pitchFamily="34" charset="0"/>
              </a:rPr>
              <a:t>Bristol Health Partners is now internationally recognised as one of only eight Academic Health Science Centres in England</a:t>
            </a:r>
          </a:p>
          <a:p>
            <a:pPr marL="0" indent="0" fontAlgn="base">
              <a:spcAft>
                <a:spcPct val="0"/>
              </a:spcAft>
              <a:buNone/>
              <a:defRPr/>
            </a:pPr>
            <a:endParaRPr lang="en-GB" altLang="en-US" sz="2400">
              <a:solidFill>
                <a:prstClr val="black"/>
              </a:solidFill>
              <a:latin typeface="Arial" panose="020B0604020202020204" pitchFamily="34" charset="0"/>
              <a:cs typeface="Arial" panose="020B0604020202020204" pitchFamily="34" charset="0"/>
            </a:endParaRPr>
          </a:p>
          <a:p>
            <a:pPr fontAlgn="base">
              <a:spcAft>
                <a:spcPct val="0"/>
              </a:spcAft>
              <a:defRPr/>
            </a:pPr>
            <a:r>
              <a:rPr lang="en-GB" altLang="en-US" sz="2400">
                <a:solidFill>
                  <a:prstClr val="black"/>
                </a:solidFill>
                <a:latin typeface="Arial" panose="020B0604020202020204" pitchFamily="34" charset="0"/>
                <a:cs typeface="Arial" panose="020B0604020202020204" pitchFamily="34" charset="0"/>
              </a:rPr>
              <a:t>Creation of two new Health Integration Teams (HITs) – ACE and BABCON</a:t>
            </a:r>
          </a:p>
        </p:txBody>
      </p:sp>
      <p:sp>
        <p:nvSpPr>
          <p:cNvPr id="4" name="Date Placeholder 3"/>
          <p:cNvSpPr>
            <a:spLocks noGrp="1"/>
          </p:cNvSpPr>
          <p:nvPr>
            <p:ph type="dt" sz="half" idx="10"/>
          </p:nvPr>
        </p:nvSpPr>
        <p:spPr/>
        <p:txBody>
          <a:bodyPr/>
          <a:lstStyle>
            <a:lvl1pPr>
              <a:defRPr/>
            </a:lvl1pPr>
          </a:lstStyle>
          <a:p>
            <a:pPr>
              <a:defRPr/>
            </a:pPr>
            <a:fld id="{1AB42D31-2446-4369-BC66-FE44C0D5C888}" type="datetimeFigureOut">
              <a:rPr lang="en-GB"/>
              <a:pPr>
                <a:defRPr/>
              </a:pPr>
              <a:t>30/11/2022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09A0262A-2170-4763-94D2-BBE3F17DD081}" type="slidenum">
              <a:rPr lang="en-GB" altLang="en-US"/>
              <a:pPr/>
              <a:t>‹#›</a:t>
            </a:fld>
            <a:endParaRPr lang="en-GB" altLang="en-US"/>
          </a:p>
        </p:txBody>
      </p:sp>
      <p:pic>
        <p:nvPicPr>
          <p:cNvPr id="7" name="Picture 6">
            <a:extLst>
              <a:ext uri="{FF2B5EF4-FFF2-40B4-BE49-F238E27FC236}">
                <a16:creationId xmlns:a16="http://schemas.microsoft.com/office/drawing/2014/main" id="{0AF7678A-0EDE-4444-B0A1-3C5D9A3EABBF}"/>
              </a:ext>
            </a:extLst>
          </p:cNvPr>
          <p:cNvPicPr>
            <a:picLocks noChangeAspect="1"/>
          </p:cNvPicPr>
          <p:nvPr userDrawn="1"/>
        </p:nvPicPr>
        <p:blipFill>
          <a:blip r:embed="rId2"/>
          <a:stretch>
            <a:fillRect/>
          </a:stretch>
        </p:blipFill>
        <p:spPr>
          <a:xfrm>
            <a:off x="9592816" y="527832"/>
            <a:ext cx="2106316" cy="638187"/>
          </a:xfrm>
          <a:prstGeom prst="rect">
            <a:avLst/>
          </a:prstGeom>
        </p:spPr>
      </p:pic>
      <p:sp>
        <p:nvSpPr>
          <p:cNvPr id="8" name="Title 1">
            <a:extLst>
              <a:ext uri="{FF2B5EF4-FFF2-40B4-BE49-F238E27FC236}">
                <a16:creationId xmlns:a16="http://schemas.microsoft.com/office/drawing/2014/main" id="{73E06378-D7D6-460E-B4C0-50DD810A9CF9}"/>
              </a:ext>
            </a:extLst>
          </p:cNvPr>
          <p:cNvSpPr txBox="1">
            <a:spLocks noChangeAspect="1"/>
          </p:cNvSpPr>
          <p:nvPr userDrawn="1"/>
        </p:nvSpPr>
        <p:spPr>
          <a:xfrm>
            <a:off x="637310" y="570071"/>
            <a:ext cx="7535142" cy="776288"/>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GB" sz="3600" b="1">
              <a:solidFill>
                <a:srgbClr val="3399CC"/>
              </a:solidFill>
              <a:latin typeface="Arial" pitchFamily="34" charset="0"/>
              <a:cs typeface="Arial" pitchFamily="34" charset="0"/>
            </a:endParaRPr>
          </a:p>
        </p:txBody>
      </p:sp>
    </p:spTree>
    <p:extLst>
      <p:ext uri="{BB962C8B-B14F-4D97-AF65-F5344CB8AC3E}">
        <p14:creationId xmlns:p14="http://schemas.microsoft.com/office/powerpoint/2010/main" val="242849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2C631E0-0EF3-4422-8C63-8F990BAB03C9}" type="datetimeFigureOut">
              <a:rPr lang="en-GB"/>
              <a:pPr>
                <a:defRPr/>
              </a:pPr>
              <a:t>30/11/2022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AC08EF8-4BEB-4472-AFC0-8FA4BB3820FA}" type="slidenum">
              <a:rPr lang="en-GB" altLang="en-US"/>
              <a:pPr/>
              <a:t>‹#›</a:t>
            </a:fld>
            <a:endParaRPr lang="en-GB" altLang="en-US"/>
          </a:p>
        </p:txBody>
      </p:sp>
    </p:spTree>
    <p:extLst>
      <p:ext uri="{BB962C8B-B14F-4D97-AF65-F5344CB8AC3E}">
        <p14:creationId xmlns:p14="http://schemas.microsoft.com/office/powerpoint/2010/main" val="4095336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3190AFAC-CF45-4B43-9CF7-044480ABDA31}" type="datetimeFigureOut">
              <a:rPr lang="en-GB"/>
              <a:pPr>
                <a:defRPr/>
              </a:pPr>
              <a:t>30/11/2022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ED482F4-24FC-4E14-BBEA-A8F9B4F6F73B}" type="slidenum">
              <a:rPr lang="en-GB" altLang="en-US"/>
              <a:pPr/>
              <a:t>‹#›</a:t>
            </a:fld>
            <a:endParaRPr lang="en-GB" altLang="en-US"/>
          </a:p>
        </p:txBody>
      </p:sp>
    </p:spTree>
    <p:extLst>
      <p:ext uri="{BB962C8B-B14F-4D97-AF65-F5344CB8AC3E}">
        <p14:creationId xmlns:p14="http://schemas.microsoft.com/office/powerpoint/2010/main" val="1098121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2"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2"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23421751-715E-4529-AFB2-AA06C224BA39}" type="datetimeFigureOut">
              <a:rPr lang="en-GB"/>
              <a:pPr>
                <a:defRPr/>
              </a:pPr>
              <a:t>30/11/2022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E934A9AD-B5A1-4FC9-A151-5E23E39910CA}" type="slidenum">
              <a:rPr lang="en-GB" altLang="en-US"/>
              <a:pPr/>
              <a:t>‹#›</a:t>
            </a:fld>
            <a:endParaRPr lang="en-GB" altLang="en-US"/>
          </a:p>
        </p:txBody>
      </p:sp>
    </p:spTree>
    <p:extLst>
      <p:ext uri="{BB962C8B-B14F-4D97-AF65-F5344CB8AC3E}">
        <p14:creationId xmlns:p14="http://schemas.microsoft.com/office/powerpoint/2010/main" val="707838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7112BA79-3B52-4638-ACDA-1B1B080B2E03}" type="datetimeFigureOut">
              <a:rPr lang="en-GB"/>
              <a:pPr>
                <a:defRPr/>
              </a:pPr>
              <a:t>30/11/2022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A33FFD35-DDE4-4D6A-B3CE-16CCEBDFF8E3}" type="slidenum">
              <a:rPr lang="en-GB" altLang="en-US"/>
              <a:pPr/>
              <a:t>‹#›</a:t>
            </a:fld>
            <a:endParaRPr lang="en-GB" altLang="en-US"/>
          </a:p>
        </p:txBody>
      </p:sp>
    </p:spTree>
    <p:extLst>
      <p:ext uri="{BB962C8B-B14F-4D97-AF65-F5344CB8AC3E}">
        <p14:creationId xmlns:p14="http://schemas.microsoft.com/office/powerpoint/2010/main" val="2816964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9448281-243C-4C01-81AE-0724923932F1}" type="datetimeFigureOut">
              <a:rPr lang="en-GB"/>
              <a:pPr>
                <a:defRPr/>
              </a:pPr>
              <a:t>30/11/2022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0C38C2E2-DAFC-4AFF-B0F0-A83835103CD1}" type="slidenum">
              <a:rPr lang="en-GB" altLang="en-US"/>
              <a:pPr/>
              <a:t>‹#›</a:t>
            </a:fld>
            <a:endParaRPr lang="en-GB" altLang="en-US"/>
          </a:p>
        </p:txBody>
      </p:sp>
    </p:spTree>
    <p:extLst>
      <p:ext uri="{BB962C8B-B14F-4D97-AF65-F5344CB8AC3E}">
        <p14:creationId xmlns:p14="http://schemas.microsoft.com/office/powerpoint/2010/main" val="332862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4766733" y="273057"/>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A46CBED-2815-43B1-8499-FC5ADB6B0D81}" type="datetimeFigureOut">
              <a:rPr lang="en-GB"/>
              <a:pPr>
                <a:defRPr/>
              </a:pPr>
              <a:t>30/11/2022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E2CEC878-F546-47A8-8A67-75463CB41C83}" type="slidenum">
              <a:rPr lang="en-GB" altLang="en-US"/>
              <a:pPr/>
              <a:t>‹#›</a:t>
            </a:fld>
            <a:endParaRPr lang="en-GB" altLang="en-US"/>
          </a:p>
        </p:txBody>
      </p:sp>
    </p:spTree>
    <p:extLst>
      <p:ext uri="{BB962C8B-B14F-4D97-AF65-F5344CB8AC3E}">
        <p14:creationId xmlns:p14="http://schemas.microsoft.com/office/powerpoint/2010/main" val="1479415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37F0059-A010-4487-B6AC-5F688BBD4622}" type="datetimeFigureOut">
              <a:rPr lang="en-GB"/>
              <a:pPr>
                <a:defRPr/>
              </a:pPr>
              <a:t>30/11/2022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BE77A70C-E9EB-4F3A-895B-6A315BD09324}" type="slidenum">
              <a:rPr lang="en-GB" altLang="en-US"/>
              <a:pPr/>
              <a:t>‹#›</a:t>
            </a:fld>
            <a:endParaRPr lang="en-GB" altLang="en-US"/>
          </a:p>
        </p:txBody>
      </p:sp>
    </p:spTree>
    <p:extLst>
      <p:ext uri="{BB962C8B-B14F-4D97-AF65-F5344CB8AC3E}">
        <p14:creationId xmlns:p14="http://schemas.microsoft.com/office/powerpoint/2010/main" val="980205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cs typeface="+mn-cs"/>
              </a:defRPr>
            </a:lvl1pPr>
          </a:lstStyle>
          <a:p>
            <a:pPr>
              <a:defRPr/>
            </a:pPr>
            <a:fld id="{026CDF42-C10E-478F-985B-BB054DE99AFA}" type="datetimeFigureOut">
              <a:rPr lang="en-GB"/>
              <a:pPr>
                <a:defRPr/>
              </a:pPr>
              <a:t>30/11/2022</a:t>
            </a:fld>
            <a:endParaRPr lang="en-GB"/>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4208B3A5-8537-4956-9BF8-C64D43D914B8}" type="slidenum">
              <a:rPr lang="en-GB" altLang="en-US"/>
              <a:pPr/>
              <a:t>‹#›</a:t>
            </a:fld>
            <a:endParaRPr lang="en-GB" altLang="en-US"/>
          </a:p>
        </p:txBody>
      </p:sp>
    </p:spTree>
    <p:extLst>
      <p:ext uri="{BB962C8B-B14F-4D97-AF65-F5344CB8AC3E}">
        <p14:creationId xmlns:p14="http://schemas.microsoft.com/office/powerpoint/2010/main" val="2678704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itchFamily="34" charset="0"/>
        </a:defRPr>
      </a:lvl2pPr>
      <a:lvl3pPr algn="ctr" rtl="0" eaLnBrk="0" fontAlgn="base" hangingPunct="0">
        <a:spcBef>
          <a:spcPct val="0"/>
        </a:spcBef>
        <a:spcAft>
          <a:spcPct val="0"/>
        </a:spcAft>
        <a:defRPr sz="3300">
          <a:solidFill>
            <a:schemeClr val="tx1"/>
          </a:solidFill>
          <a:latin typeface="Calibri" pitchFamily="34" charset="0"/>
        </a:defRPr>
      </a:lvl3pPr>
      <a:lvl4pPr algn="ctr" rtl="0" eaLnBrk="0" fontAlgn="base" hangingPunct="0">
        <a:spcBef>
          <a:spcPct val="0"/>
        </a:spcBef>
        <a:spcAft>
          <a:spcPct val="0"/>
        </a:spcAft>
        <a:defRPr sz="3300">
          <a:solidFill>
            <a:schemeClr val="tx1"/>
          </a:solidFill>
          <a:latin typeface="Calibri" pitchFamily="34" charset="0"/>
        </a:defRPr>
      </a:lvl4pPr>
      <a:lvl5pPr algn="ctr" rtl="0" eaLnBrk="0" fontAlgn="base" hangingPunct="0">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s://www.bristolhealthpartners.org.uk/wp/wp-content/uploads/2015/04/1649171413-ssrs-for-cities-best-practice-final-1.pdf" TargetMode="External"/><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hyperlink" Target="mailto:adrian.davis@uwe.ac.uk" TargetMode="External"/><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BA644-E624-45EF-BDDF-60902AB4F4DF}"/>
              </a:ext>
            </a:extLst>
          </p:cNvPr>
          <p:cNvSpPr>
            <a:spLocks noGrp="1"/>
          </p:cNvSpPr>
          <p:nvPr>
            <p:ph type="title"/>
          </p:nvPr>
        </p:nvSpPr>
        <p:spPr>
          <a:xfrm>
            <a:off x="609600" y="571789"/>
            <a:ext cx="10972800" cy="1143000"/>
          </a:xfrm>
        </p:spPr>
        <p:txBody>
          <a:bodyPr/>
          <a:lstStyle/>
          <a:p>
            <a:pPr algn="l"/>
            <a:r>
              <a:rPr lang="en-US" sz="3600" b="1" dirty="0">
                <a:solidFill>
                  <a:srgbClr val="A55EA7"/>
                </a:solidFill>
              </a:rPr>
              <a:t>On behalf of Bristol Health Partners </a:t>
            </a:r>
            <a:br>
              <a:rPr lang="en-US" sz="3600" b="1" dirty="0">
                <a:solidFill>
                  <a:srgbClr val="A55EA7"/>
                </a:solidFill>
              </a:rPr>
            </a:br>
            <a:r>
              <a:rPr lang="en-US" sz="3600" b="1" dirty="0">
                <a:solidFill>
                  <a:srgbClr val="A55EA7"/>
                </a:solidFill>
              </a:rPr>
              <a:t>Welcome</a:t>
            </a:r>
            <a:endParaRPr lang="en-GB" sz="3600" b="1" dirty="0">
              <a:solidFill>
                <a:srgbClr val="A55EA7"/>
              </a:solidFill>
            </a:endParaRPr>
          </a:p>
        </p:txBody>
      </p:sp>
      <p:sp>
        <p:nvSpPr>
          <p:cNvPr id="3" name="Content Placeholder 2">
            <a:extLst>
              <a:ext uri="{FF2B5EF4-FFF2-40B4-BE49-F238E27FC236}">
                <a16:creationId xmlns:a16="http://schemas.microsoft.com/office/drawing/2014/main" id="{C3917EAE-0B39-4782-B22B-E633ED292CEF}"/>
              </a:ext>
            </a:extLst>
          </p:cNvPr>
          <p:cNvSpPr>
            <a:spLocks noGrp="1"/>
          </p:cNvSpPr>
          <p:nvPr>
            <p:ph idx="1"/>
          </p:nvPr>
        </p:nvSpPr>
        <p:spPr>
          <a:xfrm>
            <a:off x="609600" y="1924671"/>
            <a:ext cx="5875606" cy="4525963"/>
          </a:xfrm>
        </p:spPr>
        <p:txBody>
          <a:bodyPr/>
          <a:lstStyle/>
          <a:p>
            <a:pPr marL="0" indent="0">
              <a:buNone/>
            </a:pPr>
            <a:r>
              <a:rPr lang="en-GB" sz="2400" b="1" dirty="0">
                <a:solidFill>
                  <a:srgbClr val="000000"/>
                </a:solidFill>
                <a:effectLst/>
                <a:latin typeface="Roboto" panose="02000000000000000000" pitchFamily="2" charset="0"/>
                <a:ea typeface="Times New Roman" panose="02020603050405020304" pitchFamily="18" charset="0"/>
                <a:cs typeface="Calibri" panose="020F0502020204030204" pitchFamily="34" charset="0"/>
              </a:rPr>
              <a:t>Speakers:</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2400" b="1" dirty="0">
                <a:solidFill>
                  <a:srgbClr val="000000"/>
                </a:solidFill>
                <a:effectLst/>
                <a:latin typeface="Roboto" panose="02000000000000000000" pitchFamily="2" charset="0"/>
                <a:ea typeface="Times New Roman" panose="02020603050405020304" pitchFamily="18" charset="0"/>
                <a:cs typeface="Calibri" panose="020F0502020204030204" pitchFamily="34" charset="0"/>
              </a:rPr>
              <a:t>Kate </a:t>
            </a:r>
            <a:r>
              <a:rPr lang="en-GB" sz="2400" b="1" dirty="0" err="1">
                <a:solidFill>
                  <a:srgbClr val="000000"/>
                </a:solidFill>
                <a:effectLst/>
                <a:latin typeface="Roboto" panose="02000000000000000000" pitchFamily="2" charset="0"/>
                <a:ea typeface="Times New Roman" panose="02020603050405020304" pitchFamily="18" charset="0"/>
                <a:cs typeface="Calibri" panose="020F0502020204030204" pitchFamily="34" charset="0"/>
              </a:rPr>
              <a:t>Uzzell</a:t>
            </a:r>
            <a:r>
              <a:rPr lang="en-GB" sz="2400" b="1" dirty="0">
                <a:solidFill>
                  <a:srgbClr val="000000"/>
                </a:solidFill>
                <a:effectLst/>
                <a:latin typeface="Roboto" panose="02000000000000000000" pitchFamily="2" charset="0"/>
                <a:ea typeface="Times New Roman" panose="02020603050405020304" pitchFamily="18" charset="0"/>
                <a:cs typeface="Calibri" panose="020F0502020204030204" pitchFamily="34" charset="0"/>
              </a:rPr>
              <a:t>, South West Co-ordinator of Road Peace</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2400" b="1" dirty="0">
                <a:solidFill>
                  <a:srgbClr val="000000"/>
                </a:solidFill>
                <a:effectLst/>
                <a:latin typeface="Roboto" panose="02000000000000000000" pitchFamily="2" charset="0"/>
                <a:ea typeface="Times New Roman" panose="02020603050405020304" pitchFamily="18" charset="0"/>
                <a:cs typeface="Calibri" panose="020F0502020204030204" pitchFamily="34" charset="0"/>
              </a:rPr>
              <a:t>Nicholas Crease, Major Trauma Practitioner, Major Trauma Team, Southmead Hospital</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2400" b="1" dirty="0">
                <a:solidFill>
                  <a:srgbClr val="000000"/>
                </a:solidFill>
                <a:effectLst/>
                <a:latin typeface="Roboto" panose="02000000000000000000" pitchFamily="2" charset="0"/>
                <a:ea typeface="Times New Roman" panose="02020603050405020304" pitchFamily="18" charset="0"/>
                <a:cs typeface="Calibri" panose="020F0502020204030204" pitchFamily="34" charset="0"/>
              </a:rPr>
              <a:t>Professor Adrian Davis, SHINE, Bristol Health Partners</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6000"/>
              </a:lnSpc>
              <a:buNone/>
            </a:pPr>
            <a:endParaRPr lang="en-GB" b="1" dirty="0">
              <a:latin typeface="Arial" panose="020B0604020202020204" pitchFamily="34" charset="0"/>
              <a:ea typeface="Calibri" panose="020F0502020204030204" pitchFamily="34" charset="0"/>
              <a:cs typeface="Symbol" panose="05050102010706020507" pitchFamily="18" charset="2"/>
            </a:endParaRPr>
          </a:p>
          <a:p>
            <a:pPr marL="342900" lvl="0" indent="-342900">
              <a:lnSpc>
                <a:spcPct val="106000"/>
              </a:lnSpc>
              <a:buFont typeface="Symbol" panose="05050102010706020507" pitchFamily="18" charset="2"/>
              <a:buChar char=""/>
            </a:pPr>
            <a:endParaRPr lang="en-GB" sz="2400" dirty="0">
              <a:effectLst/>
              <a:latin typeface="Calibri" panose="020F0502020204030204" pitchFamily="34" charset="0"/>
              <a:ea typeface="Calibri" panose="020F0502020204030204" pitchFamily="34" charset="0"/>
              <a:cs typeface="Symbol" panose="05050102010706020507" pitchFamily="18" charset="2"/>
            </a:endParaRPr>
          </a:p>
        </p:txBody>
      </p:sp>
      <p:pic>
        <p:nvPicPr>
          <p:cNvPr id="5" name="Picture 4">
            <a:extLst>
              <a:ext uri="{FF2B5EF4-FFF2-40B4-BE49-F238E27FC236}">
                <a16:creationId xmlns:a16="http://schemas.microsoft.com/office/drawing/2014/main" id="{FAC93AA0-2184-447C-BF25-5ECCD7A8479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7282692" y="1853631"/>
            <a:ext cx="4298352" cy="3223764"/>
          </a:xfrm>
          <a:prstGeom prst="rect">
            <a:avLst/>
          </a:prstGeom>
        </p:spPr>
      </p:pic>
      <p:sp>
        <p:nvSpPr>
          <p:cNvPr id="7" name="Content Placeholder 2">
            <a:extLst>
              <a:ext uri="{FF2B5EF4-FFF2-40B4-BE49-F238E27FC236}">
                <a16:creationId xmlns:a16="http://schemas.microsoft.com/office/drawing/2014/main" id="{AC29A97D-2DE9-4ABF-9C02-F94165B00E9F}"/>
              </a:ext>
            </a:extLst>
          </p:cNvPr>
          <p:cNvSpPr txBox="1">
            <a:spLocks/>
          </p:cNvSpPr>
          <p:nvPr/>
        </p:nvSpPr>
        <p:spPr bwMode="auto">
          <a:xfrm>
            <a:off x="8040925" y="5143211"/>
            <a:ext cx="4522630" cy="784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None/>
              <a:defRPr/>
            </a:pPr>
            <a:endParaRPr lang="en-GB" altLang="en-US" sz="1600" dirty="0">
              <a:highlight>
                <a:srgbClr val="FFFF00"/>
              </a:highlight>
              <a:latin typeface="Arial"/>
              <a:cs typeface="Arial"/>
            </a:endParaRPr>
          </a:p>
        </p:txBody>
      </p:sp>
    </p:spTree>
    <p:extLst>
      <p:ext uri="{BB962C8B-B14F-4D97-AF65-F5344CB8AC3E}">
        <p14:creationId xmlns:p14="http://schemas.microsoft.com/office/powerpoint/2010/main" val="278989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00E64EE-DCD4-CAF4-530D-E08C3D1C430F}"/>
              </a:ext>
            </a:extLst>
          </p:cNvPr>
          <p:cNvSpPr>
            <a:spLocks noGrp="1"/>
          </p:cNvSpPr>
          <p:nvPr>
            <p:ph type="title"/>
          </p:nvPr>
        </p:nvSpPr>
        <p:spPr>
          <a:xfrm>
            <a:off x="697230" y="274638"/>
            <a:ext cx="10885170" cy="1143000"/>
          </a:xfrm>
        </p:spPr>
        <p:txBody>
          <a:bodyPr/>
          <a:lstStyle/>
          <a:p>
            <a:pPr algn="l"/>
            <a:r>
              <a:rPr kumimoji="0" lang="en-GB" sz="3300" b="1" i="0" u="none" strike="noStrike" kern="1200" cap="none" spc="0" normalizeH="0" baseline="0" noProof="0" dirty="0">
                <a:ln>
                  <a:noFill/>
                </a:ln>
                <a:solidFill>
                  <a:srgbClr val="A55EA7"/>
                </a:solidFill>
                <a:effectLst/>
                <a:uLnTx/>
                <a:uFillTx/>
                <a:latin typeface="Calibri"/>
                <a:ea typeface="+mj-ea"/>
                <a:cs typeface="+mj-cs"/>
              </a:rPr>
              <a:t>Some results cont.</a:t>
            </a:r>
            <a:endParaRPr lang="en-US" b="1" dirty="0"/>
          </a:p>
        </p:txBody>
      </p:sp>
      <p:sp>
        <p:nvSpPr>
          <p:cNvPr id="3" name="TextBox 2">
            <a:extLst>
              <a:ext uri="{FF2B5EF4-FFF2-40B4-BE49-F238E27FC236}">
                <a16:creationId xmlns:a16="http://schemas.microsoft.com/office/drawing/2014/main" id="{BE832AC9-8E04-4BEF-884A-BEE7BF514749}"/>
              </a:ext>
            </a:extLst>
          </p:cNvPr>
          <p:cNvSpPr txBox="1"/>
          <p:nvPr/>
        </p:nvSpPr>
        <p:spPr bwMode="auto">
          <a:xfrm>
            <a:off x="609600" y="1600206"/>
            <a:ext cx="10972800" cy="4525963"/>
          </a:xfrm>
          <a:prstGeom prst="rect">
            <a:avLst/>
          </a:prstGeom>
          <a:noFill/>
          <a:ln>
            <a:noFill/>
          </a:ln>
        </p:spPr>
        <p:txBody>
          <a:bodyPr vert="horz" wrap="square" lIns="91440" tIns="45720" rIns="91440" bIns="45720" numCol="1" anchor="t" anchorCtr="0" compatLnSpc="1">
            <a:prstTxWarp prst="textNoShape">
              <a:avLst/>
            </a:prstTxWarp>
            <a:normAutofit/>
          </a:bodyPr>
          <a:lstStyle/>
          <a:p>
            <a:pPr eaLnBrk="0" fontAlgn="base" hangingPunct="0">
              <a:spcBef>
                <a:spcPct val="20000"/>
              </a:spcBef>
              <a:spcAft>
                <a:spcPct val="0"/>
              </a:spcAft>
              <a:buFont typeface="Arial" panose="020B0604020202020204" pitchFamily="34" charset="0"/>
              <a:defRPr/>
            </a:pPr>
            <a:r>
              <a:rPr lang="en-GB" altLang="en-US" sz="2400" dirty="0">
                <a:solidFill>
                  <a:prstClr val="black"/>
                </a:solidFill>
                <a:effectLst/>
                <a:latin typeface="Arial" panose="020B0604020202020204" pitchFamily="34" charset="0"/>
                <a:cs typeface="Arial" panose="020B0604020202020204" pitchFamily="34" charset="0"/>
              </a:rPr>
              <a:t>Another factor that facilitated early and quick adoption of Vision Zero in New York City was a movement among residents who lost loved ones to traffic injuries. </a:t>
            </a:r>
          </a:p>
          <a:p>
            <a:pPr eaLnBrk="0" fontAlgn="base" hangingPunct="0">
              <a:spcBef>
                <a:spcPct val="20000"/>
              </a:spcBef>
              <a:spcAft>
                <a:spcPct val="0"/>
              </a:spcAft>
              <a:buFont typeface="Arial" panose="020B0604020202020204" pitchFamily="34" charset="0"/>
              <a:defRPr/>
            </a:pPr>
            <a:endParaRPr lang="en-GB" altLang="en-US" sz="2400" dirty="0">
              <a:solidFill>
                <a:prstClr val="black"/>
              </a:solidFill>
              <a:latin typeface="Arial" panose="020B0604020202020204" pitchFamily="34" charset="0"/>
              <a:cs typeface="Arial" panose="020B0604020202020204" pitchFamily="34" charset="0"/>
            </a:endParaRPr>
          </a:p>
          <a:p>
            <a:pPr eaLnBrk="0" fontAlgn="base" hangingPunct="0">
              <a:spcBef>
                <a:spcPct val="20000"/>
              </a:spcBef>
              <a:spcAft>
                <a:spcPct val="0"/>
              </a:spcAft>
              <a:buFont typeface="Arial" panose="020B0604020202020204" pitchFamily="34" charset="0"/>
              <a:defRPr/>
            </a:pPr>
            <a:r>
              <a:rPr lang="en-GB" altLang="en-US" sz="2400" dirty="0">
                <a:solidFill>
                  <a:prstClr val="black"/>
                </a:solidFill>
                <a:effectLst/>
                <a:latin typeface="Arial" panose="020B0604020202020204" pitchFamily="34" charset="0"/>
                <a:cs typeface="Arial" panose="020B0604020202020204" pitchFamily="34" charset="0"/>
              </a:rPr>
              <a:t>Families for Safe Streets was formed by people who lost loved ones to traffic crashes, or survived serious traffic injuries themselves. Their victim advocacy contributed to a movement away from victim blaming and enabled important progress. </a:t>
            </a:r>
            <a:endParaRPr lang="en-GB" altLang="en-US" sz="24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0780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67562-3AB5-449D-AA26-E1E6617E7192}"/>
              </a:ext>
            </a:extLst>
          </p:cNvPr>
          <p:cNvSpPr>
            <a:spLocks noGrp="1"/>
          </p:cNvSpPr>
          <p:nvPr>
            <p:ph type="title"/>
          </p:nvPr>
        </p:nvSpPr>
        <p:spPr>
          <a:xfrm>
            <a:off x="838200" y="365126"/>
            <a:ext cx="10515600" cy="770948"/>
          </a:xfrm>
        </p:spPr>
        <p:txBody>
          <a:bodyPr>
            <a:normAutofit/>
          </a:bodyPr>
          <a:lstStyle/>
          <a:p>
            <a:pPr algn="l"/>
            <a:r>
              <a:rPr lang="en-GB" sz="3200" b="1" dirty="0">
                <a:solidFill>
                  <a:srgbClr val="A55EA7"/>
                </a:solidFill>
              </a:rPr>
              <a:t>8 Steps to kick-starting SSRS in Bristol</a:t>
            </a:r>
          </a:p>
        </p:txBody>
      </p:sp>
      <p:sp>
        <p:nvSpPr>
          <p:cNvPr id="3" name="Content Placeholder 2">
            <a:extLst>
              <a:ext uri="{FF2B5EF4-FFF2-40B4-BE49-F238E27FC236}">
                <a16:creationId xmlns:a16="http://schemas.microsoft.com/office/drawing/2014/main" id="{463D8435-5110-457F-A66F-C2418C5D1C3D}"/>
              </a:ext>
            </a:extLst>
          </p:cNvPr>
          <p:cNvSpPr>
            <a:spLocks noGrp="1"/>
          </p:cNvSpPr>
          <p:nvPr>
            <p:ph idx="1"/>
          </p:nvPr>
        </p:nvSpPr>
        <p:spPr>
          <a:xfrm>
            <a:off x="683491" y="1052945"/>
            <a:ext cx="10670309" cy="5124019"/>
          </a:xfrm>
        </p:spPr>
        <p:txBody>
          <a:bodyPr>
            <a:normAutofit fontScale="25000" lnSpcReduction="20000"/>
          </a:bodyPr>
          <a:lstStyle/>
          <a:p>
            <a:pPr>
              <a:lnSpc>
                <a:spcPct val="107000"/>
              </a:lnSpc>
              <a:spcBef>
                <a:spcPts val="200"/>
              </a:spcBef>
            </a:pPr>
            <a:r>
              <a:rPr lang="en-GB" sz="6400" b="1" dirty="0">
                <a:solidFill>
                  <a:srgbClr val="A55EA7"/>
                </a:solidFill>
                <a:effectLst/>
                <a:ea typeface="Times New Roman" panose="02020603050405020304" pitchFamily="18" charset="0"/>
                <a:cs typeface="Times New Roman" panose="02020603050405020304" pitchFamily="18" charset="0"/>
              </a:rPr>
              <a:t>Structural issues </a:t>
            </a:r>
          </a:p>
          <a:p>
            <a:pPr lvl="1">
              <a:lnSpc>
                <a:spcPct val="107000"/>
              </a:lnSpc>
              <a:spcAft>
                <a:spcPts val="800"/>
              </a:spcAft>
              <a:buFont typeface="Arial" panose="020B0604020202020204" pitchFamily="34" charset="0"/>
              <a:buChar char="•"/>
            </a:pPr>
            <a:r>
              <a:rPr lang="en-GB" sz="6100" b="1" dirty="0">
                <a:effectLst/>
                <a:ea typeface="Calibri" panose="020F0502020204030204" pitchFamily="34" charset="0"/>
                <a:cs typeface="Times New Roman" panose="02020603050405020304" pitchFamily="18" charset="0"/>
              </a:rPr>
              <a:t>Step 1 - Leadership</a:t>
            </a:r>
            <a:endParaRPr lang="en-GB" sz="6100" dirty="0">
              <a:effectLst/>
              <a:ea typeface="Calibri" panose="020F0502020204030204" pitchFamily="34" charset="0"/>
              <a:cs typeface="Times New Roman" panose="02020603050405020304" pitchFamily="18" charset="0"/>
            </a:endParaRPr>
          </a:p>
          <a:p>
            <a:pPr lvl="1">
              <a:lnSpc>
                <a:spcPct val="107000"/>
              </a:lnSpc>
              <a:spcAft>
                <a:spcPts val="800"/>
              </a:spcAft>
              <a:buFont typeface="Arial" panose="020B0604020202020204" pitchFamily="34" charset="0"/>
              <a:buChar char="•"/>
            </a:pPr>
            <a:r>
              <a:rPr lang="en-GB" sz="6100" dirty="0">
                <a:effectLst/>
                <a:ea typeface="Calibri" panose="020F0502020204030204" pitchFamily="34" charset="0"/>
                <a:cs typeface="Times New Roman" panose="02020603050405020304" pitchFamily="18" charset="0"/>
              </a:rPr>
              <a:t>A clear signal of political leadership from the City Council is required to help galvanise resources and promote a vision for a safer traffic environment, not least for those most vulnerable. This will also require the creation of a alliance of key agencies including the NHS, advocacy groups, the emergency services, academic researchers, and the private sector as the vision should be shared across the city and its institutions and agencies, as well as establishing strong community engagement. </a:t>
            </a:r>
          </a:p>
          <a:p>
            <a:pPr lvl="1">
              <a:lnSpc>
                <a:spcPct val="107000"/>
              </a:lnSpc>
              <a:spcAft>
                <a:spcPts val="800"/>
              </a:spcAft>
              <a:buFont typeface="Arial" panose="020B0604020202020204" pitchFamily="34" charset="0"/>
              <a:buChar char="•"/>
            </a:pPr>
            <a:r>
              <a:rPr lang="en-GB" sz="6100" b="1" dirty="0">
                <a:effectLst/>
                <a:ea typeface="Calibri" panose="020F0502020204030204" pitchFamily="34" charset="0"/>
                <a:cs typeface="Times New Roman" panose="02020603050405020304" pitchFamily="18" charset="0"/>
              </a:rPr>
              <a:t>Step 2 – Upstream approach</a:t>
            </a:r>
            <a:endParaRPr lang="en-GB" sz="6100" dirty="0">
              <a:effectLst/>
              <a:ea typeface="Calibri" panose="020F0502020204030204" pitchFamily="34" charset="0"/>
              <a:cs typeface="Times New Roman" panose="02020603050405020304" pitchFamily="18" charset="0"/>
            </a:endParaRPr>
          </a:p>
          <a:p>
            <a:pPr lvl="1">
              <a:lnSpc>
                <a:spcPct val="107000"/>
              </a:lnSpc>
              <a:spcAft>
                <a:spcPts val="800"/>
              </a:spcAft>
              <a:buFont typeface="Arial" panose="020B0604020202020204" pitchFamily="34" charset="0"/>
              <a:buChar char="•"/>
            </a:pPr>
            <a:r>
              <a:rPr lang="en-GB" sz="6100" dirty="0">
                <a:effectLst/>
                <a:ea typeface="Calibri" panose="020F0502020204030204" pitchFamily="34" charset="0"/>
                <a:cs typeface="Times New Roman" panose="02020603050405020304" pitchFamily="18" charset="0"/>
              </a:rPr>
              <a:t>SSRS requires a shift to an up-stream approach, which is pro-active and ethically led in seeking the eradication of deaths and life-changing injuries on the highway. A clear and shared understanding of what SSRS is should be established at the earliest opportunity and how it should be actioned. Here the value of public health approaches, with whole population strategies, and systems thinking, is likely to help move beyond traditional approaches focused on influencing individual behaviour, with its attendant risk of victim blaming. </a:t>
            </a:r>
          </a:p>
          <a:p>
            <a:pPr lvl="1">
              <a:lnSpc>
                <a:spcPct val="107000"/>
              </a:lnSpc>
              <a:spcAft>
                <a:spcPts val="800"/>
              </a:spcAft>
              <a:buFont typeface="Arial" panose="020B0604020202020204" pitchFamily="34" charset="0"/>
              <a:buChar char="•"/>
            </a:pPr>
            <a:r>
              <a:rPr lang="en-GB" sz="6100" b="1" dirty="0">
                <a:effectLst/>
                <a:ea typeface="Calibri" panose="020F0502020204030204" pitchFamily="34" charset="0"/>
                <a:cs typeface="Times New Roman" panose="02020603050405020304" pitchFamily="18" charset="0"/>
              </a:rPr>
              <a:t>Step 3 – The system and system designers</a:t>
            </a:r>
            <a:endParaRPr lang="en-GB" sz="6100" dirty="0">
              <a:effectLst/>
              <a:ea typeface="Calibri" panose="020F0502020204030204" pitchFamily="34" charset="0"/>
              <a:cs typeface="Times New Roman" panose="02020603050405020304" pitchFamily="18" charset="0"/>
            </a:endParaRPr>
          </a:p>
          <a:p>
            <a:pPr lvl="1">
              <a:lnSpc>
                <a:spcPct val="107000"/>
              </a:lnSpc>
              <a:spcAft>
                <a:spcPts val="800"/>
              </a:spcAft>
              <a:buFont typeface="Arial" panose="020B0604020202020204" pitchFamily="34" charset="0"/>
              <a:buChar char="•"/>
            </a:pPr>
            <a:r>
              <a:rPr lang="en-GB" sz="6100" dirty="0">
                <a:effectLst/>
                <a:ea typeface="Calibri" panose="020F0502020204030204" pitchFamily="34" charset="0"/>
                <a:cs typeface="Times New Roman" panose="02020603050405020304" pitchFamily="18" charset="0"/>
              </a:rPr>
              <a:t>Greater attention should be focused on improving the transport system itself, particularly the built environment, policies, and technologies that influence behaviour. Furthermore, that system designers - highways engineers, planners, urban designers and other professionals - play a primary role.</a:t>
            </a:r>
          </a:p>
          <a:p>
            <a:pPr lvl="1">
              <a:lnSpc>
                <a:spcPct val="107000"/>
              </a:lnSpc>
              <a:spcAft>
                <a:spcPts val="800"/>
              </a:spcAft>
              <a:buFont typeface="Arial" panose="020B0604020202020204" pitchFamily="34" charset="0"/>
              <a:buChar char="•"/>
            </a:pPr>
            <a:r>
              <a:rPr lang="en-GB" sz="6100" b="1" dirty="0">
                <a:effectLst/>
                <a:ea typeface="Calibri" panose="020F0502020204030204" pitchFamily="34" charset="0"/>
                <a:cs typeface="Times New Roman" panose="02020603050405020304" pitchFamily="18" charset="0"/>
              </a:rPr>
              <a:t>Step 4 – Speed is critical</a:t>
            </a:r>
            <a:endParaRPr lang="en-GB" sz="6100" dirty="0">
              <a:effectLst/>
              <a:ea typeface="Calibri" panose="020F0502020204030204" pitchFamily="34" charset="0"/>
              <a:cs typeface="Times New Roman" panose="02020603050405020304" pitchFamily="18" charset="0"/>
            </a:endParaRPr>
          </a:p>
          <a:p>
            <a:pPr lvl="1">
              <a:lnSpc>
                <a:spcPct val="107000"/>
              </a:lnSpc>
              <a:spcAft>
                <a:spcPts val="800"/>
              </a:spcAft>
              <a:buFont typeface="Arial" panose="020B0604020202020204" pitchFamily="34" charset="0"/>
              <a:buChar char="•"/>
            </a:pPr>
            <a:r>
              <a:rPr lang="en-GB" sz="6100" dirty="0">
                <a:effectLst/>
                <a:ea typeface="Calibri" panose="020F0502020204030204" pitchFamily="34" charset="0"/>
                <a:cs typeface="Times New Roman" panose="02020603050405020304" pitchFamily="18" charset="0"/>
              </a:rPr>
              <a:t>Commit to speed management as a fundamental of SSRS.</a:t>
            </a:r>
            <a:endParaRPr lang="en-GB" dirty="0"/>
          </a:p>
        </p:txBody>
      </p:sp>
    </p:spTree>
    <p:extLst>
      <p:ext uri="{BB962C8B-B14F-4D97-AF65-F5344CB8AC3E}">
        <p14:creationId xmlns:p14="http://schemas.microsoft.com/office/powerpoint/2010/main" val="1791457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6EE3C-104E-4410-8A12-264ADAF198A2}"/>
              </a:ext>
            </a:extLst>
          </p:cNvPr>
          <p:cNvSpPr>
            <a:spLocks noGrp="1"/>
          </p:cNvSpPr>
          <p:nvPr>
            <p:ph type="title"/>
          </p:nvPr>
        </p:nvSpPr>
        <p:spPr>
          <a:xfrm>
            <a:off x="526473" y="222198"/>
            <a:ext cx="10515600" cy="315911"/>
          </a:xfrm>
        </p:spPr>
        <p:txBody>
          <a:bodyPr>
            <a:normAutofit fontScale="90000"/>
          </a:bodyPr>
          <a:lstStyle/>
          <a:p>
            <a:pPr algn="l"/>
            <a:r>
              <a:rPr lang="en-GB" sz="2400" b="1" dirty="0">
                <a:solidFill>
                  <a:srgbClr val="A55EA7"/>
                </a:solidFill>
                <a:effectLst/>
                <a:ea typeface="Times New Roman" panose="02020603050405020304" pitchFamily="18" charset="0"/>
                <a:cs typeface="Times New Roman" panose="02020603050405020304" pitchFamily="18" charset="0"/>
              </a:rPr>
              <a:t>Intervention approaches</a:t>
            </a:r>
            <a:endParaRPr lang="en-GB" sz="2400" dirty="0">
              <a:solidFill>
                <a:srgbClr val="A55EA7"/>
              </a:solidFill>
            </a:endParaRPr>
          </a:p>
        </p:txBody>
      </p:sp>
      <p:sp>
        <p:nvSpPr>
          <p:cNvPr id="3" name="Content Placeholder 2">
            <a:extLst>
              <a:ext uri="{FF2B5EF4-FFF2-40B4-BE49-F238E27FC236}">
                <a16:creationId xmlns:a16="http://schemas.microsoft.com/office/drawing/2014/main" id="{87945766-E230-4C42-BE17-56F6710BDD32}"/>
              </a:ext>
            </a:extLst>
          </p:cNvPr>
          <p:cNvSpPr>
            <a:spLocks noGrp="1"/>
          </p:cNvSpPr>
          <p:nvPr>
            <p:ph idx="1"/>
          </p:nvPr>
        </p:nvSpPr>
        <p:spPr>
          <a:xfrm>
            <a:off x="526473" y="625622"/>
            <a:ext cx="11046691" cy="6232378"/>
          </a:xfrm>
        </p:spPr>
        <p:txBody>
          <a:bodyPr>
            <a:normAutofit fontScale="25000" lnSpcReduction="20000"/>
          </a:bodyPr>
          <a:lstStyle/>
          <a:p>
            <a:pPr>
              <a:lnSpc>
                <a:spcPct val="107000"/>
              </a:lnSpc>
              <a:spcAft>
                <a:spcPts val="800"/>
              </a:spcAft>
            </a:pPr>
            <a:r>
              <a:rPr lang="en-GB" sz="7200" b="1" dirty="0">
                <a:effectLst/>
                <a:ea typeface="Calibri" panose="020F0502020204030204" pitchFamily="34" charset="0"/>
                <a:cs typeface="Times New Roman" panose="02020603050405020304" pitchFamily="18" charset="0"/>
              </a:rPr>
              <a:t>Step 5 – Data, intelligence, networks</a:t>
            </a:r>
            <a:endParaRPr lang="en-GB" sz="7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7200" dirty="0">
                <a:effectLst/>
                <a:ea typeface="Calibri" panose="020F0502020204030204" pitchFamily="34" charset="0"/>
                <a:cs typeface="Times New Roman" panose="02020603050405020304" pitchFamily="18" charset="0"/>
              </a:rPr>
              <a:t>Data and intelligence are critical elements to understanding intervention priorities and programmes. This includes the need for regular measurements and reporting. It includes the establishment of protocols for the collection of injury data from NHS and emergency services. The City Council is part of the ITF (OECD) Safer City Streets Initiative, and this provides a ‘ready-made’ network for international comparisons. UK networking on SSRS should also be established or developed. </a:t>
            </a:r>
          </a:p>
          <a:p>
            <a:pPr>
              <a:lnSpc>
                <a:spcPct val="107000"/>
              </a:lnSpc>
              <a:spcAft>
                <a:spcPts val="800"/>
              </a:spcAft>
            </a:pPr>
            <a:r>
              <a:rPr lang="en-GB" sz="7200" b="1" dirty="0">
                <a:effectLst/>
                <a:ea typeface="Calibri" panose="020F0502020204030204" pitchFamily="34" charset="0"/>
                <a:cs typeface="Times New Roman" panose="02020603050405020304" pitchFamily="18" charset="0"/>
              </a:rPr>
              <a:t>Step 6 – Focus on protecting vulnerable road users</a:t>
            </a:r>
            <a:endParaRPr lang="en-GB" sz="7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7200" dirty="0">
                <a:effectLst/>
                <a:ea typeface="Calibri" panose="020F0502020204030204" pitchFamily="34" charset="0"/>
                <a:cs typeface="Times New Roman" panose="02020603050405020304" pitchFamily="18" charset="0"/>
              </a:rPr>
              <a:t>Prioritise protecting vulnerable road users given the disproportionate burden of injury and death placed on these groups. Noting that a relatively small number of roads tend to be where a disproportionate number of KSI events occur implementation approaches of cities like Oslo, through expanded designated bus and bike lanes, the transfer of parking bays for bicycle lanes, and a car-free city-centre. </a:t>
            </a:r>
          </a:p>
          <a:p>
            <a:pPr>
              <a:lnSpc>
                <a:spcPct val="107000"/>
              </a:lnSpc>
              <a:spcAft>
                <a:spcPts val="800"/>
              </a:spcAft>
            </a:pPr>
            <a:r>
              <a:rPr lang="en-GB" sz="7200" b="1" dirty="0">
                <a:effectLst/>
                <a:ea typeface="Calibri" panose="020F0502020204030204" pitchFamily="34" charset="0"/>
                <a:cs typeface="Times New Roman" panose="02020603050405020304" pitchFamily="18" charset="0"/>
              </a:rPr>
              <a:t>Step 7 – Enforcement remains important</a:t>
            </a:r>
            <a:endParaRPr lang="en-GB" sz="7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7200" dirty="0">
                <a:effectLst/>
                <a:ea typeface="Calibri" panose="020F0502020204030204" pitchFamily="34" charset="0"/>
                <a:cs typeface="Times New Roman" panose="02020603050405020304" pitchFamily="18" charset="0"/>
              </a:rPr>
              <a:t>Enforcement has always been a part of the approach to road safety whether through camera technology or officers on the streets. Therefore, it remains important that Avon and Somerset Constabulary retain a clear role, understand and are wholly supportive of the SSRS approach. </a:t>
            </a:r>
          </a:p>
          <a:p>
            <a:pPr>
              <a:lnSpc>
                <a:spcPct val="107000"/>
              </a:lnSpc>
              <a:spcAft>
                <a:spcPts val="800"/>
              </a:spcAft>
            </a:pPr>
            <a:r>
              <a:rPr lang="en-GB" sz="7200" b="1" dirty="0">
                <a:effectLst/>
                <a:ea typeface="Calibri" panose="020F0502020204030204" pitchFamily="34" charset="0"/>
                <a:cs typeface="Times New Roman" panose="02020603050405020304" pitchFamily="18" charset="0"/>
              </a:rPr>
              <a:t>Step 8 – The importance of advocacy and community engagement</a:t>
            </a:r>
            <a:endParaRPr lang="en-GB" sz="7200" dirty="0">
              <a:effectLst/>
              <a:ea typeface="Calibri" panose="020F0502020204030204" pitchFamily="34" charset="0"/>
              <a:cs typeface="Times New Roman" panose="02020603050405020304" pitchFamily="18" charset="0"/>
            </a:endParaRPr>
          </a:p>
          <a:p>
            <a:r>
              <a:rPr lang="en-GB" sz="7200" dirty="0">
                <a:effectLst/>
                <a:ea typeface="Calibri" panose="020F0502020204030204" pitchFamily="34" charset="0"/>
                <a:cs typeface="Times New Roman" panose="02020603050405020304" pitchFamily="18" charset="0"/>
              </a:rPr>
              <a:t>Community advocacy and engagement has been shown to be a powerful force through which to create an environment supportive of SSRS – such as in New York City and San Francisco. </a:t>
            </a:r>
            <a:r>
              <a:rPr lang="en-GB" sz="7200" dirty="0">
                <a:effectLst/>
                <a:ea typeface="Calibri" panose="020F0502020204030204" pitchFamily="34" charset="0"/>
              </a:rPr>
              <a:t>In Bristol </a:t>
            </a:r>
            <a:r>
              <a:rPr lang="en-GB" sz="7200" dirty="0">
                <a:effectLst/>
                <a:ea typeface="Calibri" panose="020F0502020204030204" pitchFamily="34" charset="0"/>
                <a:cs typeface="Times New Roman" panose="02020603050405020304" pitchFamily="18" charset="0"/>
              </a:rPr>
              <a:t>key groups at likely to include the Bristol Walking Alliance, Bristol Cycling Campaign, Playing Out, and the Civic Society, and representative groups for young people, among others. </a:t>
            </a:r>
            <a:endParaRPr lang="en-GB" dirty="0"/>
          </a:p>
        </p:txBody>
      </p:sp>
    </p:spTree>
    <p:extLst>
      <p:ext uri="{BB962C8B-B14F-4D97-AF65-F5344CB8AC3E}">
        <p14:creationId xmlns:p14="http://schemas.microsoft.com/office/powerpoint/2010/main" val="3094499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A7679-CD82-4066-84A1-8CB4254DDD6A}"/>
              </a:ext>
            </a:extLst>
          </p:cNvPr>
          <p:cNvSpPr>
            <a:spLocks noGrp="1"/>
          </p:cNvSpPr>
          <p:nvPr>
            <p:ph type="title"/>
          </p:nvPr>
        </p:nvSpPr>
        <p:spPr>
          <a:xfrm>
            <a:off x="838200" y="365126"/>
            <a:ext cx="10515600" cy="613930"/>
          </a:xfrm>
        </p:spPr>
        <p:txBody>
          <a:bodyPr>
            <a:normAutofit/>
          </a:bodyPr>
          <a:lstStyle/>
          <a:p>
            <a:pPr algn="l"/>
            <a:r>
              <a:rPr lang="en-GB" sz="3200" b="1" dirty="0">
                <a:solidFill>
                  <a:srgbClr val="A55EA7"/>
                </a:solidFill>
              </a:rPr>
              <a:t>Conclusions</a:t>
            </a:r>
          </a:p>
        </p:txBody>
      </p:sp>
      <p:sp>
        <p:nvSpPr>
          <p:cNvPr id="3" name="Content Placeholder 2">
            <a:extLst>
              <a:ext uri="{FF2B5EF4-FFF2-40B4-BE49-F238E27FC236}">
                <a16:creationId xmlns:a16="http://schemas.microsoft.com/office/drawing/2014/main" id="{BA528FB5-3F9B-4D86-8897-BD244A5CE581}"/>
              </a:ext>
            </a:extLst>
          </p:cNvPr>
          <p:cNvSpPr>
            <a:spLocks noGrp="1"/>
          </p:cNvSpPr>
          <p:nvPr>
            <p:ph idx="1"/>
          </p:nvPr>
        </p:nvSpPr>
        <p:spPr>
          <a:xfrm>
            <a:off x="838200" y="1320800"/>
            <a:ext cx="10515600" cy="4856163"/>
          </a:xfrm>
        </p:spPr>
        <p:txBody>
          <a:bodyPr>
            <a:normAutofit/>
          </a:bodyPr>
          <a:lstStyle/>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Whilst there is not a large evidence base as to what cities in High Income Countries have been doing to make SSRS the default approach to the elimination of road traffic deaths and life-changing injuries, where it has been implemented it can be highly effective (Oslo, New York, San Francisco, Boston). </a:t>
            </a:r>
          </a:p>
          <a:p>
            <a:r>
              <a:rPr lang="en-GB" sz="2000" dirty="0">
                <a:effectLst/>
                <a:latin typeface="Calibri" panose="020F0502020204030204" pitchFamily="34" charset="0"/>
                <a:ea typeface="Calibri" panose="020F0502020204030204" pitchFamily="34" charset="0"/>
                <a:cs typeface="Times New Roman" panose="02020603050405020304" pitchFamily="18" charset="0"/>
              </a:rPr>
              <a:t>The 8 steps provide an initial route-map in helping find a pathway. Some of the steps may seem too ambitious, while </a:t>
            </a:r>
            <a:r>
              <a:rPr lang="en-GB" sz="2000">
                <a:effectLst/>
                <a:latin typeface="Calibri" panose="020F0502020204030204" pitchFamily="34" charset="0"/>
                <a:ea typeface="Calibri" panose="020F0502020204030204" pitchFamily="34" charset="0"/>
                <a:cs typeface="Times New Roman" panose="02020603050405020304" pitchFamily="18" charset="0"/>
              </a:rPr>
              <a:t>others are already </a:t>
            </a:r>
            <a:r>
              <a:rPr lang="en-GB" sz="2000" dirty="0">
                <a:effectLst/>
                <a:latin typeface="Calibri" panose="020F0502020204030204" pitchFamily="34" charset="0"/>
                <a:ea typeface="Calibri" panose="020F0502020204030204" pitchFamily="34" charset="0"/>
                <a:cs typeface="Times New Roman" panose="02020603050405020304" pitchFamily="18" charset="0"/>
              </a:rPr>
              <a:t>well advanced. </a:t>
            </a:r>
          </a:p>
          <a:p>
            <a:r>
              <a:rPr lang="en-GB" sz="2000" dirty="0">
                <a:effectLst/>
                <a:latin typeface="Calibri" panose="020F0502020204030204" pitchFamily="34" charset="0"/>
                <a:ea typeface="Calibri" panose="020F0502020204030204" pitchFamily="34" charset="0"/>
                <a:cs typeface="Times New Roman" panose="02020603050405020304" pitchFamily="18" charset="0"/>
              </a:rPr>
              <a:t>On the way there will be barriers to progress, from funding, lack of will and kick-back from some of the existing systems operatives holding different values, and more generally traditional traffic safety cultures.</a:t>
            </a:r>
          </a:p>
          <a:p>
            <a:r>
              <a:rPr lang="en-GB" sz="2000" dirty="0">
                <a:effectLst/>
                <a:latin typeface="Calibri" panose="020F0502020204030204" pitchFamily="34" charset="0"/>
                <a:ea typeface="Calibri" panose="020F0502020204030204" pitchFamily="34" charset="0"/>
                <a:cs typeface="Times New Roman" panose="02020603050405020304" pitchFamily="18" charset="0"/>
              </a:rPr>
              <a:t> As noted above by Australian researchers, implementation challenges of Safe System are political and social, rather than technical. But these are simply challenges along the way to be met and overcome. The important action now is in taking some of these steps to save lives and reduce injury and trauma.</a:t>
            </a:r>
            <a:endParaRPr lang="en-GB" sz="2000" dirty="0"/>
          </a:p>
        </p:txBody>
      </p:sp>
    </p:spTree>
    <p:extLst>
      <p:ext uri="{BB962C8B-B14F-4D97-AF65-F5344CB8AC3E}">
        <p14:creationId xmlns:p14="http://schemas.microsoft.com/office/powerpoint/2010/main" val="3948585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501F9-62D0-AB28-B91E-73D08671C312}"/>
              </a:ext>
            </a:extLst>
          </p:cNvPr>
          <p:cNvSpPr txBox="1">
            <a:spLocks noChangeAspect="1"/>
          </p:cNvSpPr>
          <p:nvPr/>
        </p:nvSpPr>
        <p:spPr>
          <a:xfrm>
            <a:off x="1073469" y="564834"/>
            <a:ext cx="6135687" cy="735012"/>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4000" b="1" dirty="0">
                <a:solidFill>
                  <a:srgbClr val="A55EA7"/>
                </a:solidFill>
                <a:cs typeface="Arial" pitchFamily="34" charset="0"/>
              </a:rPr>
              <a:t>Any questions? </a:t>
            </a:r>
            <a:endParaRPr lang="en-GB" sz="4000" b="1" dirty="0">
              <a:solidFill>
                <a:srgbClr val="A55EA7"/>
              </a:solidFill>
              <a:cs typeface="Arial" pitchFamily="34" charset="0"/>
            </a:endParaRPr>
          </a:p>
        </p:txBody>
      </p:sp>
      <p:sp>
        <p:nvSpPr>
          <p:cNvPr id="18435" name="Subtitle 2">
            <a:extLst>
              <a:ext uri="{FF2B5EF4-FFF2-40B4-BE49-F238E27FC236}">
                <a16:creationId xmlns:a16="http://schemas.microsoft.com/office/drawing/2014/main" id="{4F197BD3-00B2-A924-CC2B-89C818E83DB4}"/>
              </a:ext>
            </a:extLst>
          </p:cNvPr>
          <p:cNvSpPr txBox="1">
            <a:spLocks/>
          </p:cNvSpPr>
          <p:nvPr/>
        </p:nvSpPr>
        <p:spPr bwMode="auto">
          <a:xfrm>
            <a:off x="773113" y="1406525"/>
            <a:ext cx="7993063"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defTabSz="6858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defTabSz="6858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defTabSz="6858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defTabSz="6858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ts val="750"/>
              </a:spcBef>
              <a:spcAft>
                <a:spcPts val="600"/>
              </a:spcAft>
              <a:buNone/>
            </a:pPr>
            <a:endParaRPr lang="en-US" altLang="en-US" sz="1800">
              <a:latin typeface="Arial" panose="020B0604020202020204" pitchFamily="34" charset="0"/>
            </a:endParaRPr>
          </a:p>
        </p:txBody>
      </p:sp>
      <p:pic>
        <p:nvPicPr>
          <p:cNvPr id="18436" name="Picture 3">
            <a:extLst>
              <a:ext uri="{FF2B5EF4-FFF2-40B4-BE49-F238E27FC236}">
                <a16:creationId xmlns:a16="http://schemas.microsoft.com/office/drawing/2014/main" id="{E1DCB547-3C9C-7D65-3EA6-F2D23BAACCC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72488" y="333376"/>
            <a:ext cx="1943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Content Placeholder 2">
            <a:extLst>
              <a:ext uri="{FF2B5EF4-FFF2-40B4-BE49-F238E27FC236}">
                <a16:creationId xmlns:a16="http://schemas.microsoft.com/office/drawing/2014/main" id="{FB8A5772-BA30-64F0-9503-FF4010E5FABC}"/>
              </a:ext>
            </a:extLst>
          </p:cNvPr>
          <p:cNvSpPr txBox="1">
            <a:spLocks noChangeArrowheads="1"/>
          </p:cNvSpPr>
          <p:nvPr/>
        </p:nvSpPr>
        <p:spPr bwMode="auto">
          <a:xfrm>
            <a:off x="2127250" y="2673350"/>
            <a:ext cx="4408488"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endParaRPr lang="en-GB" altLang="en-US" sz="1800">
              <a:latin typeface="Arial" panose="020B0604020202020204" pitchFamily="34" charset="0"/>
            </a:endParaRPr>
          </a:p>
        </p:txBody>
      </p:sp>
      <p:pic>
        <p:nvPicPr>
          <p:cNvPr id="18438" name="Picture 2" descr="See the source image">
            <a:extLst>
              <a:ext uri="{FF2B5EF4-FFF2-40B4-BE49-F238E27FC236}">
                <a16:creationId xmlns:a16="http://schemas.microsoft.com/office/drawing/2014/main" id="{A747BE71-244F-8119-D59D-D3512E02D6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6107" y="1790700"/>
            <a:ext cx="451485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ChangeAspect="1"/>
          </p:cNvSpPr>
          <p:nvPr>
            <p:ph type="ctrTitle"/>
          </p:nvPr>
        </p:nvSpPr>
        <p:spPr>
          <a:xfrm>
            <a:off x="673999" y="1925589"/>
            <a:ext cx="10550010" cy="2097088"/>
          </a:xfrm>
        </p:spPr>
        <p:txBody>
          <a:bodyPr rtlCol="0">
            <a:normAutofit fontScale="90000"/>
          </a:bodyPr>
          <a:lstStyle/>
          <a:p>
            <a:pPr algn="l" eaLnBrk="1" fontAlgn="auto" hangingPunct="1">
              <a:spcAft>
                <a:spcPts val="0"/>
              </a:spcAft>
              <a:defRPr/>
            </a:pPr>
            <a:r>
              <a:rPr lang="en-GB" sz="3600" b="1" dirty="0">
                <a:solidFill>
                  <a:srgbClr val="A55EA7"/>
                </a:solidFill>
              </a:rPr>
              <a:t>Best Practice lessons from cities implementing Vision Zero and Safe Systems Road Safety: The quest for an end to deaths &amp; life changing injuries on Bristol’s road network. </a:t>
            </a:r>
            <a:br>
              <a:rPr lang="en-GB" sz="4800" b="1" dirty="0">
                <a:solidFill>
                  <a:srgbClr val="A55EA7"/>
                </a:solidFill>
              </a:rPr>
            </a:br>
            <a:r>
              <a:rPr lang="en-GB" sz="1100" dirty="0">
                <a:hlinkClick r:id="rId3"/>
              </a:rPr>
              <a:t>Best Practice lessons from cities implementing Vision Zero and Safe Systems Road Safety (bristolhealthpartners.org.uk)</a:t>
            </a:r>
            <a:endParaRPr lang="en-GB" sz="4800" b="1" dirty="0">
              <a:solidFill>
                <a:srgbClr val="A55EA7"/>
              </a:solidFill>
              <a:latin typeface="Arial" pitchFamily="34" charset="0"/>
              <a:cs typeface="Arial" pitchFamily="34" charset="0"/>
            </a:endParaRPr>
          </a:p>
        </p:txBody>
      </p:sp>
      <p:sp>
        <p:nvSpPr>
          <p:cNvPr id="35843" name="Subtitle 2"/>
          <p:cNvSpPr>
            <a:spLocks noGrp="1"/>
          </p:cNvSpPr>
          <p:nvPr>
            <p:ph type="subTitle" idx="1"/>
          </p:nvPr>
        </p:nvSpPr>
        <p:spPr>
          <a:xfrm>
            <a:off x="845821" y="4022677"/>
            <a:ext cx="10356758" cy="647700"/>
          </a:xfrm>
        </p:spPr>
        <p:txBody>
          <a:bodyPr/>
          <a:lstStyle/>
          <a:p>
            <a:pPr algn="l" eaLnBrk="1" hangingPunct="1"/>
            <a:r>
              <a:rPr lang="en-GB" altLang="en-US" dirty="0">
                <a:solidFill>
                  <a:schemeClr val="tx1"/>
                </a:solidFill>
                <a:latin typeface="Arial" panose="020B0604020202020204" pitchFamily="34" charset="0"/>
                <a:cs typeface="Arial" panose="020B0604020202020204" pitchFamily="34" charset="0"/>
              </a:rPr>
              <a:t>Dr Adrian Davis FFPH       </a:t>
            </a:r>
            <a:r>
              <a:rPr lang="en-GB" altLang="en-US" dirty="0">
                <a:solidFill>
                  <a:schemeClr val="tx1"/>
                </a:solidFill>
                <a:latin typeface="Arial" panose="020B0604020202020204" pitchFamily="34" charset="0"/>
                <a:cs typeface="Arial" panose="020B0604020202020204" pitchFamily="34" charset="0"/>
                <a:hlinkClick r:id="rId4"/>
              </a:rPr>
              <a:t>adrian.davis@uwe.ac.uk</a:t>
            </a:r>
            <a:r>
              <a:rPr lang="en-GB" altLang="en-US" dirty="0">
                <a:solidFill>
                  <a:schemeClr val="tx1"/>
                </a:solidFill>
                <a:latin typeface="Arial" panose="020B0604020202020204" pitchFamily="34" charset="0"/>
                <a:cs typeface="Arial" panose="020B0604020202020204" pitchFamily="34" charset="0"/>
              </a:rPr>
              <a:t>    17</a:t>
            </a:r>
            <a:r>
              <a:rPr lang="en-GB" altLang="en-US" baseline="30000" dirty="0">
                <a:solidFill>
                  <a:schemeClr val="tx1"/>
                </a:solidFill>
                <a:latin typeface="Arial" panose="020B0604020202020204" pitchFamily="34" charset="0"/>
                <a:cs typeface="Arial" panose="020B0604020202020204" pitchFamily="34" charset="0"/>
              </a:rPr>
              <a:t>th </a:t>
            </a:r>
            <a:r>
              <a:rPr lang="en-GB" altLang="en-US" dirty="0">
                <a:solidFill>
                  <a:schemeClr val="tx1"/>
                </a:solidFill>
                <a:latin typeface="Arial" panose="020B0604020202020204" pitchFamily="34" charset="0"/>
                <a:cs typeface="Arial" panose="020B0604020202020204" pitchFamily="34" charset="0"/>
              </a:rPr>
              <a:t>November 2022</a:t>
            </a:r>
          </a:p>
        </p:txBody>
      </p:sp>
      <p:pic>
        <p:nvPicPr>
          <p:cNvPr id="35844" name="Picture 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73999" y="476250"/>
            <a:ext cx="4291013"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a:extLst>
              <a:ext uri="{FF2B5EF4-FFF2-40B4-BE49-F238E27FC236}">
                <a16:creationId xmlns:a16="http://schemas.microsoft.com/office/drawing/2014/main" id="{3B1BB448-07B2-CD08-B70B-609CD458231B}"/>
              </a:ext>
            </a:extLst>
          </p:cNvPr>
          <p:cNvGrpSpPr/>
          <p:nvPr/>
        </p:nvGrpSpPr>
        <p:grpSpPr>
          <a:xfrm>
            <a:off x="673999" y="4647335"/>
            <a:ext cx="10612538" cy="2068294"/>
            <a:chOff x="673999" y="4647335"/>
            <a:chExt cx="10612538" cy="2068294"/>
          </a:xfrm>
        </p:grpSpPr>
        <p:grpSp>
          <p:nvGrpSpPr>
            <p:cNvPr id="35845" name="Group 13"/>
            <p:cNvGrpSpPr>
              <a:grpSpLocks/>
            </p:cNvGrpSpPr>
            <p:nvPr/>
          </p:nvGrpSpPr>
          <p:grpSpPr bwMode="auto">
            <a:xfrm>
              <a:off x="673999" y="4647335"/>
              <a:ext cx="10612538" cy="2068294"/>
              <a:chOff x="539750" y="5157788"/>
              <a:chExt cx="8098878" cy="1577975"/>
            </a:xfrm>
          </p:grpSpPr>
          <p:pic>
            <p:nvPicPr>
              <p:cNvPr id="35847" name="Picture 15"/>
              <p:cNvPicPr>
                <a:picLocks noChangeAspect="1"/>
              </p:cNvPicPr>
              <p:nvPr/>
            </p:nvPicPr>
            <p:blipFill rotWithShape="1">
              <a:blip r:embed="rId6">
                <a:extLst>
                  <a:ext uri="{28A0092B-C50C-407E-A947-70E740481C1C}">
                    <a14:useLocalDpi xmlns:a14="http://schemas.microsoft.com/office/drawing/2010/main" val="0"/>
                  </a:ext>
                </a:extLst>
              </a:blip>
              <a:srcRect t="-1" r="-1082" b="82651"/>
              <a:stretch/>
            </p:blipFill>
            <p:spPr bwMode="auto">
              <a:xfrm>
                <a:off x="5451745" y="5456551"/>
                <a:ext cx="3186883" cy="247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5846" name="Group 2"/>
              <p:cNvGrpSpPr>
                <a:grpSpLocks/>
              </p:cNvGrpSpPr>
              <p:nvPr/>
            </p:nvGrpSpPr>
            <p:grpSpPr bwMode="auto">
              <a:xfrm>
                <a:off x="539750" y="5157788"/>
                <a:ext cx="7991475" cy="1577975"/>
                <a:chOff x="539750" y="5157788"/>
                <a:chExt cx="7991475" cy="1577975"/>
              </a:xfrm>
            </p:grpSpPr>
            <p:cxnSp>
              <p:nvCxnSpPr>
                <p:cNvPr id="17" name="Straight Connector 16"/>
                <p:cNvCxnSpPr/>
                <p:nvPr/>
              </p:nvCxnSpPr>
              <p:spPr>
                <a:xfrm>
                  <a:off x="539750" y="5157788"/>
                  <a:ext cx="799147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35849" name="Picture 6" descr="b7013a27-5271-46ee-9aa6-3ec7700dd9c8@UHBristo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7375" y="5522913"/>
                  <a:ext cx="10795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50" name="Picture 2"/>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871663" y="5699125"/>
                  <a:ext cx="700087"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51" name="Picture 3" descr="A picture containing drawing, stop&#10;&#10;Description automatically generated"/>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8963" y="6089650"/>
                  <a:ext cx="98742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52" name="Picture 6" descr="A picture containing drawing, food&#10;&#10;Description automatically generated"/>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67025" y="5343525"/>
                  <a:ext cx="10810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53" name="Picture 8" descr="A close up of a sign&#10;&#10;Description automatically generated"/>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68600" y="5883275"/>
                  <a:ext cx="1276350"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54" name="Picture 10" descr="A picture containing food, drawing, light&#10;&#10;Description automatically generated"/>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44963" y="5551488"/>
                  <a:ext cx="1214437"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3" name="TextBox 2">
              <a:extLst>
                <a:ext uri="{FF2B5EF4-FFF2-40B4-BE49-F238E27FC236}">
                  <a16:creationId xmlns:a16="http://schemas.microsoft.com/office/drawing/2014/main" id="{31088B3C-B6B2-188F-0206-99A9F9826056}"/>
                </a:ext>
              </a:extLst>
            </p:cNvPr>
            <p:cNvSpPr txBox="1"/>
            <p:nvPr/>
          </p:nvSpPr>
          <p:spPr>
            <a:xfrm>
              <a:off x="7247476" y="5329830"/>
              <a:ext cx="4009292" cy="1277273"/>
            </a:xfrm>
            <a:prstGeom prst="rect">
              <a:avLst/>
            </a:prstGeom>
            <a:noFill/>
          </p:spPr>
          <p:txBody>
            <a:bodyPr wrap="square" rtlCol="0">
              <a:spAutoFit/>
            </a:bodyPr>
            <a:lstStyle/>
            <a:p>
              <a:pPr algn="r"/>
              <a:r>
                <a:rPr lang="en-GB" sz="1100" b="1" dirty="0">
                  <a:latin typeface="Arial" panose="020B0604020202020204" pitchFamily="34" charset="0"/>
                  <a:cs typeface="Arial" panose="020B0604020202020204" pitchFamily="34" charset="0"/>
                </a:rPr>
                <a:t>Avon and Wiltshire Mental Health Partnership NHS Trust</a:t>
              </a:r>
              <a:br>
                <a:rPr lang="en-GB" sz="1100" b="1" dirty="0">
                  <a:latin typeface="Arial" panose="020B0604020202020204" pitchFamily="34" charset="0"/>
                  <a:cs typeface="Arial" panose="020B0604020202020204" pitchFamily="34" charset="0"/>
                </a:rPr>
              </a:br>
              <a:r>
                <a:rPr lang="en-GB" sz="1100" b="1" dirty="0">
                  <a:latin typeface="Arial" panose="020B0604020202020204" pitchFamily="34" charset="0"/>
                  <a:cs typeface="Arial" panose="020B0604020202020204" pitchFamily="34" charset="0"/>
                </a:rPr>
                <a:t>Bristol, North Somerset and South Gloucestershire Integrated Care Board</a:t>
              </a:r>
              <a:br>
                <a:rPr lang="en-GB" sz="1100" b="1" dirty="0">
                  <a:latin typeface="Arial" panose="020B0604020202020204" pitchFamily="34" charset="0"/>
                  <a:cs typeface="Arial" panose="020B0604020202020204" pitchFamily="34" charset="0"/>
                </a:rPr>
              </a:br>
              <a:r>
                <a:rPr lang="en-GB" sz="1100" b="1" dirty="0">
                  <a:latin typeface="Arial" panose="020B0604020202020204" pitchFamily="34" charset="0"/>
                  <a:cs typeface="Arial" panose="020B0604020202020204" pitchFamily="34" charset="0"/>
                </a:rPr>
                <a:t>NHS Blood and Transplant</a:t>
              </a:r>
              <a:br>
                <a:rPr lang="en-GB" sz="1100" b="1" dirty="0">
                  <a:latin typeface="Arial" panose="020B0604020202020204" pitchFamily="34" charset="0"/>
                  <a:cs typeface="Arial" panose="020B0604020202020204" pitchFamily="34" charset="0"/>
                </a:rPr>
              </a:br>
              <a:r>
                <a:rPr lang="en-GB" sz="1100" b="1" dirty="0">
                  <a:latin typeface="Arial" panose="020B0604020202020204" pitchFamily="34" charset="0"/>
                  <a:cs typeface="Arial" panose="020B0604020202020204" pitchFamily="34" charset="0"/>
                </a:rPr>
                <a:t>North Bristol NHS Trust</a:t>
              </a:r>
              <a:br>
                <a:rPr lang="en-GB" sz="1100" b="1" dirty="0">
                  <a:latin typeface="Arial" panose="020B0604020202020204" pitchFamily="34" charset="0"/>
                  <a:cs typeface="Arial" panose="020B0604020202020204" pitchFamily="34" charset="0"/>
                </a:rPr>
              </a:br>
              <a:r>
                <a:rPr lang="en-GB" sz="1100" b="1" dirty="0">
                  <a:latin typeface="Arial" panose="020B0604020202020204" pitchFamily="34" charset="0"/>
                  <a:cs typeface="Arial" panose="020B0604020202020204" pitchFamily="34" charset="0"/>
                </a:rPr>
                <a:t>University Hospitals Bristol and Weston NHS </a:t>
              </a:r>
              <a:br>
                <a:rPr lang="en-GB" sz="1100" b="1" dirty="0">
                  <a:latin typeface="Arial" panose="020B0604020202020204" pitchFamily="34" charset="0"/>
                  <a:cs typeface="Arial" panose="020B0604020202020204" pitchFamily="34" charset="0"/>
                </a:rPr>
              </a:br>
              <a:r>
                <a:rPr lang="en-GB" sz="1100" b="1" dirty="0">
                  <a:latin typeface="Arial" panose="020B0604020202020204" pitchFamily="34" charset="0"/>
                  <a:cs typeface="Arial" panose="020B0604020202020204" pitchFamily="34" charset="0"/>
                </a:rPr>
                <a:t>Foundation Trust</a:t>
              </a:r>
            </a:p>
          </p:txBody>
        </p:sp>
      </p:grpSp>
    </p:spTree>
    <p:extLst>
      <p:ext uri="{BB962C8B-B14F-4D97-AF65-F5344CB8AC3E}">
        <p14:creationId xmlns:p14="http://schemas.microsoft.com/office/powerpoint/2010/main" val="677537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789A9-D139-4DB1-9E93-7C803E584F33}"/>
              </a:ext>
            </a:extLst>
          </p:cNvPr>
          <p:cNvSpPr>
            <a:spLocks noGrp="1"/>
          </p:cNvSpPr>
          <p:nvPr>
            <p:ph type="title"/>
          </p:nvPr>
        </p:nvSpPr>
        <p:spPr>
          <a:xfrm>
            <a:off x="1021080" y="307975"/>
            <a:ext cx="10614891" cy="1325563"/>
          </a:xfrm>
        </p:spPr>
        <p:txBody>
          <a:bodyPr/>
          <a:lstStyle/>
          <a:p>
            <a:pPr algn="l"/>
            <a:r>
              <a:rPr lang="en-GB" b="1" dirty="0">
                <a:solidFill>
                  <a:srgbClr val="A55EA7"/>
                </a:solidFill>
              </a:rPr>
              <a:t>Mobility beats safety… who bears the burden?</a:t>
            </a:r>
          </a:p>
        </p:txBody>
      </p:sp>
      <p:sp>
        <p:nvSpPr>
          <p:cNvPr id="3" name="Content Placeholder 2">
            <a:extLst>
              <a:ext uri="{FF2B5EF4-FFF2-40B4-BE49-F238E27FC236}">
                <a16:creationId xmlns:a16="http://schemas.microsoft.com/office/drawing/2014/main" id="{E451E863-1850-478A-A751-07A5127B2DFC}"/>
              </a:ext>
            </a:extLst>
          </p:cNvPr>
          <p:cNvSpPr>
            <a:spLocks noGrp="1"/>
          </p:cNvSpPr>
          <p:nvPr>
            <p:ph idx="1"/>
          </p:nvPr>
        </p:nvSpPr>
        <p:spPr>
          <a:xfrm>
            <a:off x="838200" y="1825625"/>
            <a:ext cx="10226040" cy="4351338"/>
          </a:xfrm>
        </p:spPr>
        <p:txBody>
          <a:bodyPr/>
          <a:lstStyle/>
          <a:p>
            <a:r>
              <a:rPr lang="en-GB" sz="3200" dirty="0"/>
              <a:t>In most cities including in High Income Countries, approximately 80% of road traffic deaths are pedestrians and cycle users with pedestrians comprising the majority and with poorer residents significantly more likely than wealthier residents to be among the injured and killed. </a:t>
            </a:r>
          </a:p>
          <a:p>
            <a:r>
              <a:rPr lang="en-GB" sz="3200" dirty="0"/>
              <a:t>As the OECD notes, in some cities the figure is higher.</a:t>
            </a:r>
          </a:p>
        </p:txBody>
      </p:sp>
    </p:spTree>
    <p:extLst>
      <p:ext uri="{BB962C8B-B14F-4D97-AF65-F5344CB8AC3E}">
        <p14:creationId xmlns:p14="http://schemas.microsoft.com/office/powerpoint/2010/main" val="1183064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C9D38-7530-494A-BF45-8143C3BE6D44}"/>
              </a:ext>
            </a:extLst>
          </p:cNvPr>
          <p:cNvSpPr>
            <a:spLocks noGrp="1"/>
          </p:cNvSpPr>
          <p:nvPr>
            <p:ph type="title"/>
          </p:nvPr>
        </p:nvSpPr>
        <p:spPr>
          <a:xfrm>
            <a:off x="609600" y="308928"/>
            <a:ext cx="10972800" cy="1143000"/>
          </a:xfrm>
        </p:spPr>
        <p:txBody>
          <a:bodyPr/>
          <a:lstStyle/>
          <a:p>
            <a:pPr algn="l"/>
            <a:r>
              <a:rPr lang="en-GB" b="1" dirty="0">
                <a:solidFill>
                  <a:srgbClr val="A55EA7"/>
                </a:solidFill>
              </a:rPr>
              <a:t>The road to Safe Systems Road Safety</a:t>
            </a:r>
          </a:p>
        </p:txBody>
      </p:sp>
      <p:sp>
        <p:nvSpPr>
          <p:cNvPr id="3" name="Content Placeholder 2">
            <a:extLst>
              <a:ext uri="{FF2B5EF4-FFF2-40B4-BE49-F238E27FC236}">
                <a16:creationId xmlns:a16="http://schemas.microsoft.com/office/drawing/2014/main" id="{92DA071C-F1B7-4992-996A-1869DF0E876E}"/>
              </a:ext>
            </a:extLst>
          </p:cNvPr>
          <p:cNvSpPr>
            <a:spLocks noGrp="1"/>
          </p:cNvSpPr>
          <p:nvPr>
            <p:ph idx="1"/>
          </p:nvPr>
        </p:nvSpPr>
        <p:spPr/>
        <p:txBody>
          <a:bodyPr/>
          <a:lstStyle/>
          <a:p>
            <a:r>
              <a:rPr lang="en-GB" sz="3200" dirty="0"/>
              <a:t>In 1997 Swedish Parliament made a historic decision to </a:t>
            </a:r>
            <a:r>
              <a:rPr lang="en-GB" sz="3200" u="sng" dirty="0"/>
              <a:t>no longer accept deaths and life changing injuries in the traffic system as a price for personal mobility</a:t>
            </a:r>
            <a:r>
              <a:rPr lang="en-GB" sz="3200" dirty="0"/>
              <a:t>. They adopted Vision Zero. </a:t>
            </a:r>
          </a:p>
          <a:p>
            <a:r>
              <a:rPr lang="en-GB" sz="3200" dirty="0"/>
              <a:t>Supported by WHO the OECD, and World Bank. Vision Zero from Sweden has now become part of the wider concept of Safe Systems Road Safety. </a:t>
            </a:r>
          </a:p>
          <a:p>
            <a:r>
              <a:rPr lang="en-GB" sz="3200" dirty="0"/>
              <a:t>One of the first cities in the UK to develop a Safe Systems Road Safety Plan was Bristol (2015).</a:t>
            </a:r>
          </a:p>
        </p:txBody>
      </p:sp>
    </p:spTree>
    <p:extLst>
      <p:ext uri="{BB962C8B-B14F-4D97-AF65-F5344CB8AC3E}">
        <p14:creationId xmlns:p14="http://schemas.microsoft.com/office/powerpoint/2010/main" val="337020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8FC29-9D1C-43F3-8D1D-F558E1037F42}"/>
              </a:ext>
            </a:extLst>
          </p:cNvPr>
          <p:cNvSpPr>
            <a:spLocks noGrp="1"/>
          </p:cNvSpPr>
          <p:nvPr>
            <p:ph type="title"/>
          </p:nvPr>
        </p:nvSpPr>
        <p:spPr>
          <a:xfrm>
            <a:off x="609600" y="297186"/>
            <a:ext cx="10972800" cy="1143000"/>
          </a:xfrm>
        </p:spPr>
        <p:txBody>
          <a:bodyPr/>
          <a:lstStyle/>
          <a:p>
            <a:pPr algn="l"/>
            <a:r>
              <a:rPr lang="en-GB" b="1" dirty="0">
                <a:solidFill>
                  <a:srgbClr val="A55EA7"/>
                </a:solidFill>
              </a:rPr>
              <a:t>How is SSRS more effective than past approaches?</a:t>
            </a:r>
          </a:p>
        </p:txBody>
      </p:sp>
      <p:sp>
        <p:nvSpPr>
          <p:cNvPr id="3" name="Content Placeholder 2">
            <a:extLst>
              <a:ext uri="{FF2B5EF4-FFF2-40B4-BE49-F238E27FC236}">
                <a16:creationId xmlns:a16="http://schemas.microsoft.com/office/drawing/2014/main" id="{8B80520A-3F48-41E1-872D-230A9FB1B0A0}"/>
              </a:ext>
            </a:extLst>
          </p:cNvPr>
          <p:cNvSpPr>
            <a:spLocks noGrp="1"/>
          </p:cNvSpPr>
          <p:nvPr>
            <p:ph idx="1"/>
          </p:nvPr>
        </p:nvSpPr>
        <p:spPr/>
        <p:txBody>
          <a:bodyPr/>
          <a:lstStyle/>
          <a:p>
            <a:r>
              <a:rPr lang="en-GB" sz="2800" dirty="0"/>
              <a:t>Many countries, states, and cities that have adopted a Safe System approach have reduced road fatalities at a faster rate than others that followed the traditional approach (e.g. crash site clusters). </a:t>
            </a:r>
          </a:p>
          <a:p>
            <a:r>
              <a:rPr lang="en-GB" sz="2800" dirty="0"/>
              <a:t>Analysis of traffic fatalities in 53 countries between 1994 and 2015 revealed that countries that have adopted a Safe System approach have both the lowest rates of fatalities per 100,000 inhabitants and the fastest rate of change in fatality levels.</a:t>
            </a:r>
          </a:p>
          <a:p>
            <a:r>
              <a:rPr lang="en-GB" sz="2800" dirty="0"/>
              <a:t>Ref: World Resources Institute, 2018. Sustainable &amp; safe. A vision and guidance for zero road deaths. Washington: USA.</a:t>
            </a:r>
          </a:p>
        </p:txBody>
      </p:sp>
    </p:spTree>
    <p:extLst>
      <p:ext uri="{BB962C8B-B14F-4D97-AF65-F5344CB8AC3E}">
        <p14:creationId xmlns:p14="http://schemas.microsoft.com/office/powerpoint/2010/main" val="4008550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D7DF3-D998-48DD-8278-221478C3DDB8}"/>
              </a:ext>
            </a:extLst>
          </p:cNvPr>
          <p:cNvSpPr>
            <a:spLocks noGrp="1"/>
          </p:cNvSpPr>
          <p:nvPr>
            <p:ph type="title"/>
          </p:nvPr>
        </p:nvSpPr>
        <p:spPr/>
        <p:txBody>
          <a:bodyPr/>
          <a:lstStyle/>
          <a:p>
            <a:pPr algn="l"/>
            <a:r>
              <a:rPr lang="en-GB" b="1" dirty="0">
                <a:solidFill>
                  <a:srgbClr val="A55EA7"/>
                </a:solidFill>
              </a:rPr>
              <a:t>Individual city brief case studies</a:t>
            </a:r>
          </a:p>
        </p:txBody>
      </p:sp>
      <p:sp>
        <p:nvSpPr>
          <p:cNvPr id="3" name="Content Placeholder 2">
            <a:extLst>
              <a:ext uri="{FF2B5EF4-FFF2-40B4-BE49-F238E27FC236}">
                <a16:creationId xmlns:a16="http://schemas.microsoft.com/office/drawing/2014/main" id="{7B2BAD5A-7EBE-4FAF-B021-1A4225A0F386}"/>
              </a:ext>
            </a:extLst>
          </p:cNvPr>
          <p:cNvSpPr>
            <a:spLocks noGrp="1"/>
          </p:cNvSpPr>
          <p:nvPr>
            <p:ph idx="1"/>
          </p:nvPr>
        </p:nvSpPr>
        <p:spPr>
          <a:xfrm>
            <a:off x="609600" y="1417638"/>
            <a:ext cx="10972800" cy="5257794"/>
          </a:xfrm>
        </p:spPr>
        <p:txBody>
          <a:bodyPr>
            <a:normAutofit lnSpcReduction="10000"/>
          </a:bodyPr>
          <a:lstStyle/>
          <a:p>
            <a:r>
              <a:rPr lang="en-GB" sz="2200" dirty="0"/>
              <a:t>Oslo (Norway)</a:t>
            </a:r>
          </a:p>
          <a:p>
            <a:r>
              <a:rPr lang="en-GB" sz="2200" dirty="0">
                <a:effectLst/>
                <a:latin typeface="Calibri" panose="020F0502020204030204" pitchFamily="34" charset="0"/>
                <a:ea typeface="Calibri" panose="020F0502020204030204" pitchFamily="34" charset="0"/>
              </a:rPr>
              <a:t>The Mayor, City Council, and transport division staff all supported a shift in roadway decision-making from car-centric to people-centric. </a:t>
            </a:r>
          </a:p>
          <a:p>
            <a:pPr marL="642938" lvl="1" indent="-342900">
              <a:lnSpc>
                <a:spcPct val="107000"/>
              </a:lnSpc>
              <a:buFont typeface="Arial" panose="020B0604020202020204" pitchFamily="34" charset="0"/>
              <a:buChar char="•"/>
            </a:pPr>
            <a:r>
              <a:rPr lang="en-GB" sz="1900" dirty="0">
                <a:effectLst/>
                <a:latin typeface="Calibri" panose="020F0502020204030204" pitchFamily="34" charset="0"/>
                <a:ea typeface="Calibri" panose="020F0502020204030204" pitchFamily="34" charset="0"/>
                <a:cs typeface="Calibri" panose="020F0502020204030204" pitchFamily="34" charset="0"/>
              </a:rPr>
              <a:t>The city government set a goal to reduce car traffic by one-third by 2030, meaning that road safety measures could largely be implemented without traffic studies even if they were believed to cause congestion or slow down traffic. </a:t>
            </a:r>
            <a:endParaRPr lang="en-GB" sz="1900" dirty="0">
              <a:effectLst/>
              <a:latin typeface="Calibri" panose="020F0502020204030204" pitchFamily="34" charset="0"/>
              <a:ea typeface="Calibri" panose="020F0502020204030204" pitchFamily="34" charset="0"/>
              <a:cs typeface="Times New Roman" panose="02020603050405020304" pitchFamily="18" charset="0"/>
            </a:endParaRPr>
          </a:p>
          <a:p>
            <a:pPr marL="642938" lvl="1" indent="-342900">
              <a:lnSpc>
                <a:spcPct val="107000"/>
              </a:lnSpc>
              <a:buFont typeface="Arial" panose="020B0604020202020204" pitchFamily="34" charset="0"/>
              <a:buChar char="•"/>
            </a:pPr>
            <a:r>
              <a:rPr lang="en-GB" sz="1900" dirty="0">
                <a:effectLst/>
                <a:latin typeface="Calibri" panose="020F0502020204030204" pitchFamily="34" charset="0"/>
                <a:ea typeface="Calibri" panose="020F0502020204030204" pitchFamily="34" charset="0"/>
                <a:cs typeface="Calibri" panose="020F0502020204030204" pitchFamily="34" charset="0"/>
              </a:rPr>
              <a:t>The authority to designate bus lanes, bike lanes, one way traffic and close streets to traffic was transferred from the police to the city government, allowing swift transformation of parking lanes to bike lanes and closure of cut through streets. </a:t>
            </a:r>
            <a:endParaRPr lang="en-GB" sz="1900" dirty="0">
              <a:effectLst/>
              <a:latin typeface="Calibri" panose="020F0502020204030204" pitchFamily="34" charset="0"/>
              <a:ea typeface="Calibri" panose="020F0502020204030204" pitchFamily="34" charset="0"/>
              <a:cs typeface="Times New Roman" panose="02020603050405020304" pitchFamily="18" charset="0"/>
            </a:endParaRPr>
          </a:p>
          <a:p>
            <a:pPr marL="642938" lvl="1" indent="-342900">
              <a:lnSpc>
                <a:spcPct val="107000"/>
              </a:lnSpc>
              <a:buFont typeface="Arial" panose="020B0604020202020204" pitchFamily="34" charset="0"/>
              <a:buChar char="•"/>
            </a:pPr>
            <a:r>
              <a:rPr lang="en-GB" sz="1900" dirty="0">
                <a:effectLst/>
                <a:latin typeface="Calibri" panose="020F0502020204030204" pitchFamily="34" charset="0"/>
                <a:ea typeface="Calibri" panose="020F0502020204030204" pitchFamily="34" charset="0"/>
                <a:cs typeface="Calibri" panose="020F0502020204030204" pitchFamily="34" charset="0"/>
              </a:rPr>
              <a:t>The city implemented a bicycle strategy, with an aim to increase the bicycle mode to 25 percent by 2025.  </a:t>
            </a:r>
            <a:endParaRPr lang="en-GB" sz="1900" dirty="0">
              <a:effectLst/>
              <a:latin typeface="Calibri" panose="020F0502020204030204" pitchFamily="34" charset="0"/>
              <a:ea typeface="Calibri" panose="020F0502020204030204" pitchFamily="34" charset="0"/>
              <a:cs typeface="Times New Roman" panose="02020603050405020304" pitchFamily="18" charset="0"/>
            </a:endParaRPr>
          </a:p>
          <a:p>
            <a:pPr marL="642938" lvl="1" indent="-342900">
              <a:lnSpc>
                <a:spcPct val="107000"/>
              </a:lnSpc>
              <a:buFont typeface="Arial" panose="020B0604020202020204" pitchFamily="34" charset="0"/>
              <a:buChar char="•"/>
            </a:pPr>
            <a:r>
              <a:rPr lang="en-GB" sz="1900" dirty="0">
                <a:effectLst/>
                <a:latin typeface="Calibri" panose="020F0502020204030204" pitchFamily="34" charset="0"/>
                <a:ea typeface="Calibri" panose="020F0502020204030204" pitchFamily="34" charset="0"/>
                <a:cs typeface="Calibri" panose="020F0502020204030204" pitchFamily="34" charset="0"/>
              </a:rPr>
              <a:t>The city launched a smart phone app for children in school, where they can report traffic hazards and request road safety measures directly to the road authority. It is used by children at 98 schools (more than half of all schools in the city), and has gathered more than 60,000 reports from children so far.  </a:t>
            </a:r>
            <a:endParaRPr lang="en-GB" sz="1900" dirty="0">
              <a:effectLst/>
              <a:latin typeface="Calibri" panose="020F0502020204030204" pitchFamily="34" charset="0"/>
              <a:ea typeface="Calibri" panose="020F0502020204030204" pitchFamily="34" charset="0"/>
              <a:cs typeface="Times New Roman" panose="02020603050405020304" pitchFamily="18" charset="0"/>
            </a:endParaRPr>
          </a:p>
          <a:p>
            <a:pPr marL="642938" lvl="1" indent="-342900">
              <a:lnSpc>
                <a:spcPct val="107000"/>
              </a:lnSpc>
              <a:spcAft>
                <a:spcPts val="800"/>
              </a:spcAft>
              <a:buFont typeface="Arial" panose="020B0604020202020204" pitchFamily="34" charset="0"/>
              <a:buChar char="•"/>
            </a:pPr>
            <a:r>
              <a:rPr lang="en-GB" sz="1900" dirty="0">
                <a:effectLst/>
                <a:latin typeface="Calibri" panose="020F0502020204030204" pitchFamily="34" charset="0"/>
                <a:ea typeface="Calibri" panose="020F0502020204030204" pitchFamily="34" charset="0"/>
                <a:cs typeface="Calibri" panose="020F0502020204030204" pitchFamily="34" charset="0"/>
              </a:rPr>
              <a:t>Oslo announced that it would make the city centre car-free by 2019. </a:t>
            </a:r>
            <a:r>
              <a:rPr lang="en-GB" sz="1900" dirty="0">
                <a:latin typeface="Calibri" panose="020F0502020204030204" pitchFamily="34" charset="0"/>
                <a:ea typeface="Calibri" panose="020F0502020204030204" pitchFamily="34" charset="0"/>
                <a:cs typeface="Calibri" panose="020F0502020204030204" pitchFamily="34" charset="0"/>
              </a:rPr>
              <a:t>T</a:t>
            </a:r>
            <a:r>
              <a:rPr lang="en-GB" sz="1900" dirty="0">
                <a:effectLst/>
                <a:latin typeface="Calibri" panose="020F0502020204030204" pitchFamily="34" charset="0"/>
                <a:ea typeface="Calibri" panose="020F0502020204030204" pitchFamily="34" charset="0"/>
                <a:cs typeface="Calibri" panose="020F0502020204030204" pitchFamily="34" charset="0"/>
              </a:rPr>
              <a:t>he project has led to a removal of all regular street parking in the city centre, and the centre has been closed to through traffic.  </a:t>
            </a:r>
            <a:endParaRPr lang="en-GB"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88351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F12097-2E51-4641-9B2D-AB7B7B42A535}"/>
              </a:ext>
            </a:extLst>
          </p:cNvPr>
          <p:cNvSpPr txBox="1"/>
          <p:nvPr/>
        </p:nvSpPr>
        <p:spPr>
          <a:xfrm>
            <a:off x="1145309" y="614328"/>
            <a:ext cx="9180946" cy="3046988"/>
          </a:xfrm>
          <a:prstGeom prst="rect">
            <a:avLst/>
          </a:prstGeom>
          <a:noFill/>
        </p:spPr>
        <p:txBody>
          <a:bodyPr wrap="square">
            <a:spAutoFit/>
          </a:bodyPr>
          <a:lstStyle/>
          <a:p>
            <a:r>
              <a:rPr lang="en-GB" sz="4800" dirty="0">
                <a:solidFill>
                  <a:srgbClr val="A55EA7"/>
                </a:solidFill>
                <a:effectLst/>
                <a:latin typeface="Calibri" panose="020F0502020204030204" pitchFamily="34" charset="0"/>
                <a:ea typeface="Calibri" panose="020F0502020204030204" pitchFamily="34" charset="0"/>
              </a:rPr>
              <a:t>In Norway in 2019, no children died in traffic crashes, and there were only two fatal injuries per 100,000 inhabitants. </a:t>
            </a:r>
            <a:endParaRPr lang="en-GB" sz="4800" dirty="0">
              <a:solidFill>
                <a:srgbClr val="A55EA7"/>
              </a:solidFill>
            </a:endParaRPr>
          </a:p>
        </p:txBody>
      </p:sp>
      <p:sp>
        <p:nvSpPr>
          <p:cNvPr id="5" name="TextBox 4">
            <a:extLst>
              <a:ext uri="{FF2B5EF4-FFF2-40B4-BE49-F238E27FC236}">
                <a16:creationId xmlns:a16="http://schemas.microsoft.com/office/drawing/2014/main" id="{392734BF-F3BA-46C7-8DD2-2D0735C3A76B}"/>
              </a:ext>
            </a:extLst>
          </p:cNvPr>
          <p:cNvSpPr txBox="1"/>
          <p:nvPr/>
        </p:nvSpPr>
        <p:spPr>
          <a:xfrm>
            <a:off x="1145309" y="4159149"/>
            <a:ext cx="9614246" cy="1938992"/>
          </a:xfrm>
          <a:prstGeom prst="rect">
            <a:avLst/>
          </a:prstGeom>
          <a:noFill/>
        </p:spPr>
        <p:txBody>
          <a:bodyPr wrap="square">
            <a:spAutoFit/>
          </a:bodyPr>
          <a:lstStyle/>
          <a:p>
            <a:r>
              <a:rPr lang="en-GB" sz="2400" dirty="0">
                <a:effectLst/>
                <a:latin typeface="Calibri" panose="020F0502020204030204" pitchFamily="34" charset="0"/>
                <a:ea typeface="Calibri" panose="020F0502020204030204" pitchFamily="34" charset="0"/>
              </a:rPr>
              <a:t>The risk of fatal or serious road traffic injuries, on a trip-by trip basis, has fallen 47 percent for cyclists, 41 percent for pedestrians, and 32 percent for drivers between 2014 and 2018. </a:t>
            </a:r>
            <a:r>
              <a:rPr lang="en-GB" sz="2400" dirty="0">
                <a:effectLst/>
                <a:latin typeface="Calibri" panose="020F0502020204030204" pitchFamily="34" charset="0"/>
                <a:ea typeface="Calibri" panose="020F0502020204030204" pitchFamily="34" charset="0"/>
                <a:cs typeface="Times New Roman" panose="02020603050405020304" pitchFamily="18" charset="0"/>
              </a:rPr>
              <a:t>Oslo reported no pedestrian or cycle user road traffic deaths in 2019 and one car driver (down from a 3 year average 2010-12 of 7).</a:t>
            </a:r>
            <a:endParaRPr lang="en-GB" sz="2400" dirty="0"/>
          </a:p>
        </p:txBody>
      </p:sp>
    </p:spTree>
    <p:extLst>
      <p:ext uri="{BB962C8B-B14F-4D97-AF65-F5344CB8AC3E}">
        <p14:creationId xmlns:p14="http://schemas.microsoft.com/office/powerpoint/2010/main" val="1499856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683C6-1622-43E5-B6C3-402D0F6260BF}"/>
              </a:ext>
            </a:extLst>
          </p:cNvPr>
          <p:cNvSpPr>
            <a:spLocks noGrp="1"/>
          </p:cNvSpPr>
          <p:nvPr>
            <p:ph type="title"/>
          </p:nvPr>
        </p:nvSpPr>
        <p:spPr/>
        <p:txBody>
          <a:bodyPr/>
          <a:lstStyle/>
          <a:p>
            <a:pPr algn="l"/>
            <a:r>
              <a:rPr lang="en-GB" b="1" dirty="0">
                <a:solidFill>
                  <a:srgbClr val="A55EA7"/>
                </a:solidFill>
              </a:rPr>
              <a:t>New York</a:t>
            </a:r>
          </a:p>
        </p:txBody>
      </p:sp>
      <p:sp>
        <p:nvSpPr>
          <p:cNvPr id="3" name="Content Placeholder 2">
            <a:extLst>
              <a:ext uri="{FF2B5EF4-FFF2-40B4-BE49-F238E27FC236}">
                <a16:creationId xmlns:a16="http://schemas.microsoft.com/office/drawing/2014/main" id="{644F0A7B-9A19-4276-8769-6181B9E141BA}"/>
              </a:ext>
            </a:extLst>
          </p:cNvPr>
          <p:cNvSpPr>
            <a:spLocks noGrp="1"/>
          </p:cNvSpPr>
          <p:nvPr>
            <p:ph idx="1"/>
          </p:nvPr>
        </p:nvSpPr>
        <p:spPr>
          <a:xfrm>
            <a:off x="838200" y="1325880"/>
            <a:ext cx="10515600" cy="5257482"/>
          </a:xfrm>
        </p:spPr>
        <p:txBody>
          <a:bodyPr>
            <a:normAutofit fontScale="92500" lnSpcReduction="10000"/>
          </a:bodyPr>
          <a:lstStyle/>
          <a:p>
            <a:pPr>
              <a:lnSpc>
                <a:spcPct val="107000"/>
              </a:lnSpc>
              <a:spcAft>
                <a:spcPts val="800"/>
              </a:spcAft>
            </a:pPr>
            <a:r>
              <a:rPr lang="en-GB" sz="2000" dirty="0">
                <a:effectLst/>
                <a:latin typeface="Calibri" panose="020F0502020204030204" pitchFamily="34" charset="0"/>
                <a:ea typeface="Calibri" panose="020F0502020204030204" pitchFamily="34" charset="0"/>
                <a:cs typeface="Calibri" panose="020F0502020204030204" pitchFamily="34" charset="0"/>
              </a:rPr>
              <a:t>The New York City (NYC) Vision Zero program began with the support of a well-organized, politically influential advocacy group, Transportation Alternatives, that publicised the basic Safe Systems concepts as early as 2011, highlighting advances made in other nations and laying out a blueprint for adoption in NYC. </a:t>
            </a:r>
          </a:p>
          <a:p>
            <a:pPr>
              <a:lnSpc>
                <a:spcPct val="107000"/>
              </a:lnSpc>
              <a:spcAft>
                <a:spcPts val="800"/>
              </a:spcAft>
            </a:pPr>
            <a:r>
              <a:rPr lang="en-GB" sz="2000" dirty="0">
                <a:effectLst/>
                <a:latin typeface="Calibri" panose="020F0502020204030204" pitchFamily="34" charset="0"/>
                <a:ea typeface="Calibri" panose="020F0502020204030204" pitchFamily="34" charset="0"/>
                <a:cs typeface="Calibri" panose="020F0502020204030204" pitchFamily="34" charset="0"/>
              </a:rPr>
              <a:t>The report gained the attention of safety advocates and was subsequently adopted as part of the political platform of the leading candidates in the 2013 mayoral election.</a:t>
            </a:r>
          </a:p>
          <a:p>
            <a:pPr>
              <a:lnSpc>
                <a:spcPct val="107000"/>
              </a:lnSpc>
              <a:spcAft>
                <a:spcPts val="800"/>
              </a:spcAft>
            </a:pP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NYC, Bill de Blasio, announced adoption of the City's Vision Zero Action Plan in January 2014</a:t>
            </a:r>
            <a:r>
              <a:rPr lang="en-GB"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Previous to Vision Zero adoption, the Action Plan reported that approximately 4,000 New Yorkers were seriously injured and more than 250 were killed pa in crashes. </a:t>
            </a:r>
          </a:p>
          <a:p>
            <a:pPr>
              <a:lnSpc>
                <a:spcPct val="107000"/>
              </a:lnSpc>
              <a:spcAft>
                <a:spcPts val="800"/>
              </a:spcAft>
            </a:pP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Being struck by a vehicle is the leading cause of injury-related death for children under 14, and the second leading cause for elders. </a:t>
            </a:r>
          </a:p>
          <a:p>
            <a:pPr>
              <a:lnSpc>
                <a:spcPct val="107000"/>
              </a:lnSpc>
              <a:spcAft>
                <a:spcPts val="800"/>
              </a:spcAft>
            </a:pP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 average, motor vehicles seriously injure or kill a New Yorker every two hours (New York City Vision Zero Action Plan, 2016). According to the Action Plan, dangerous driver choices, like speeding and failing to yield, are the primary cause of 70 percent of pedestrian fatalities.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914512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7482B-38DC-4C8F-AA70-48EEA4B76F6D}"/>
              </a:ext>
            </a:extLst>
          </p:cNvPr>
          <p:cNvSpPr>
            <a:spLocks noGrp="1"/>
          </p:cNvSpPr>
          <p:nvPr>
            <p:ph type="title"/>
          </p:nvPr>
        </p:nvSpPr>
        <p:spPr>
          <a:xfrm>
            <a:off x="838200" y="365126"/>
            <a:ext cx="10515600" cy="835602"/>
          </a:xfrm>
        </p:spPr>
        <p:txBody>
          <a:bodyPr/>
          <a:lstStyle/>
          <a:p>
            <a:pPr algn="l"/>
            <a:r>
              <a:rPr lang="en-GB" b="1" dirty="0">
                <a:solidFill>
                  <a:srgbClr val="A55EA7"/>
                </a:solidFill>
              </a:rPr>
              <a:t>Some results</a:t>
            </a:r>
          </a:p>
        </p:txBody>
      </p:sp>
      <p:sp>
        <p:nvSpPr>
          <p:cNvPr id="3" name="Content Placeholder 2">
            <a:extLst>
              <a:ext uri="{FF2B5EF4-FFF2-40B4-BE49-F238E27FC236}">
                <a16:creationId xmlns:a16="http://schemas.microsoft.com/office/drawing/2014/main" id="{E7FA0A27-FE85-41F8-9153-5A641E35A095}"/>
              </a:ext>
            </a:extLst>
          </p:cNvPr>
          <p:cNvSpPr>
            <a:spLocks noGrp="1"/>
          </p:cNvSpPr>
          <p:nvPr>
            <p:ph idx="1"/>
          </p:nvPr>
        </p:nvSpPr>
        <p:spPr>
          <a:xfrm>
            <a:off x="838200" y="1302327"/>
            <a:ext cx="10515600" cy="5089237"/>
          </a:xfrm>
        </p:spPr>
        <p:txBody>
          <a:bodyPr>
            <a:normAutofit fontScale="25000" lnSpcReduction="20000"/>
          </a:bodyPr>
          <a:lstStyle/>
          <a:p>
            <a:pPr>
              <a:lnSpc>
                <a:spcPct val="107000"/>
              </a:lnSpc>
              <a:spcAft>
                <a:spcPts val="800"/>
              </a:spcAft>
            </a:pPr>
            <a:r>
              <a:rPr lang="en-GB" sz="9600" spc="-55"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New York City traffic deaths fallen by a third since year before Vision Zero began, bucking nationwide trend towards increased fatalities. In addition, </a:t>
            </a:r>
            <a:r>
              <a:rPr lang="en-GB" sz="96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 Streets Plan, launched Dec 2021, commits the US Dept of Transportation, to meeting the following benchmarks by Dec. 31, 2026:</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a:p>
            <a:pPr marL="942975" lvl="2" indent="-342900">
              <a:lnSpc>
                <a:spcPts val="1500"/>
              </a:lnSpc>
              <a:spcAft>
                <a:spcPts val="800"/>
              </a:spcAft>
              <a:buSzPts val="1000"/>
              <a:buFont typeface="Symbol" panose="05050102010706020507" pitchFamily="18" charset="2"/>
              <a:buChar char=""/>
              <a:tabLst>
                <a:tab pos="457200" algn="l"/>
              </a:tabLst>
            </a:pPr>
            <a:r>
              <a:rPr lang="en-GB" sz="80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150 Miles of physically or camera-protected bus lanes</a:t>
            </a:r>
            <a:endParaRPr lang="en-GB" sz="8000" dirty="0">
              <a:effectLst/>
              <a:latin typeface="Calibri" panose="020F0502020204030204" pitchFamily="34" charset="0"/>
              <a:ea typeface="Calibri" panose="020F0502020204030204" pitchFamily="34" charset="0"/>
              <a:cs typeface="Times New Roman" panose="02020603050405020304" pitchFamily="18" charset="0"/>
            </a:endParaRPr>
          </a:p>
          <a:p>
            <a:pPr marL="942975" lvl="2" indent="-342900">
              <a:lnSpc>
                <a:spcPts val="1500"/>
              </a:lnSpc>
              <a:spcAft>
                <a:spcPts val="800"/>
              </a:spcAft>
              <a:buSzPts val="1000"/>
              <a:buFont typeface="Symbol" panose="05050102010706020507" pitchFamily="18" charset="2"/>
              <a:buChar char=""/>
              <a:tabLst>
                <a:tab pos="457200" algn="l"/>
              </a:tabLst>
            </a:pPr>
            <a:r>
              <a:rPr lang="en-GB" sz="80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4,750 Transit signal priority at intersections</a:t>
            </a:r>
            <a:endParaRPr lang="en-GB" sz="8000" dirty="0">
              <a:effectLst/>
              <a:latin typeface="Calibri" panose="020F0502020204030204" pitchFamily="34" charset="0"/>
              <a:ea typeface="Calibri" panose="020F0502020204030204" pitchFamily="34" charset="0"/>
              <a:cs typeface="Times New Roman" panose="02020603050405020304" pitchFamily="18" charset="0"/>
            </a:endParaRPr>
          </a:p>
          <a:p>
            <a:pPr marL="942975" lvl="2" indent="-342900">
              <a:lnSpc>
                <a:spcPts val="1500"/>
              </a:lnSpc>
              <a:spcAft>
                <a:spcPts val="800"/>
              </a:spcAft>
              <a:buSzPts val="1000"/>
              <a:buFont typeface="Symbol" panose="05050102010706020507" pitchFamily="18" charset="2"/>
              <a:buChar char=""/>
              <a:tabLst>
                <a:tab pos="457200" algn="l"/>
              </a:tabLst>
            </a:pPr>
            <a:r>
              <a:rPr lang="en-GB" sz="80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250 Miles of protected bike lanes</a:t>
            </a:r>
            <a:endParaRPr lang="en-GB" sz="8000" dirty="0">
              <a:effectLst/>
              <a:latin typeface="Calibri" panose="020F0502020204030204" pitchFamily="34" charset="0"/>
              <a:ea typeface="Calibri" panose="020F0502020204030204" pitchFamily="34" charset="0"/>
              <a:cs typeface="Times New Roman" panose="02020603050405020304" pitchFamily="18" charset="0"/>
            </a:endParaRPr>
          </a:p>
          <a:p>
            <a:pPr marL="942975" lvl="2" indent="-342900">
              <a:lnSpc>
                <a:spcPts val="1500"/>
              </a:lnSpc>
              <a:spcAft>
                <a:spcPts val="800"/>
              </a:spcAft>
              <a:buSzPts val="1000"/>
              <a:buFont typeface="Symbol" panose="05050102010706020507" pitchFamily="18" charset="2"/>
              <a:buChar char=""/>
              <a:tabLst>
                <a:tab pos="457200" algn="l"/>
              </a:tabLst>
            </a:pPr>
            <a:r>
              <a:rPr lang="en-GB" sz="80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2,500 Bus stop upgrades like benches, shelters, and real-time passenger information</a:t>
            </a:r>
            <a:endParaRPr lang="en-GB" sz="8000" dirty="0">
              <a:effectLst/>
              <a:latin typeface="Calibri" panose="020F0502020204030204" pitchFamily="34" charset="0"/>
              <a:ea typeface="Calibri" panose="020F0502020204030204" pitchFamily="34" charset="0"/>
              <a:cs typeface="Times New Roman" panose="02020603050405020304" pitchFamily="18" charset="0"/>
            </a:endParaRPr>
          </a:p>
          <a:p>
            <a:pPr marL="942975" lvl="2" indent="-342900">
              <a:lnSpc>
                <a:spcPts val="1500"/>
              </a:lnSpc>
              <a:spcAft>
                <a:spcPts val="800"/>
              </a:spcAft>
              <a:buSzPts val="1000"/>
              <a:buFont typeface="Symbol" panose="05050102010706020507" pitchFamily="18" charset="2"/>
              <a:buChar char=""/>
              <a:tabLst>
                <a:tab pos="457200" algn="l"/>
              </a:tabLst>
            </a:pPr>
            <a:r>
              <a:rPr lang="en-GB" sz="80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2,000 Redesigning signalized intersections</a:t>
            </a:r>
            <a:endParaRPr lang="en-GB" sz="8000" dirty="0">
              <a:effectLst/>
              <a:latin typeface="Calibri" panose="020F0502020204030204" pitchFamily="34" charset="0"/>
              <a:ea typeface="Calibri" panose="020F0502020204030204" pitchFamily="34" charset="0"/>
              <a:cs typeface="Times New Roman" panose="02020603050405020304" pitchFamily="18" charset="0"/>
            </a:endParaRPr>
          </a:p>
          <a:p>
            <a:pPr marL="942975" lvl="2" indent="-342900">
              <a:lnSpc>
                <a:spcPts val="1500"/>
              </a:lnSpc>
              <a:spcAft>
                <a:spcPts val="800"/>
              </a:spcAft>
              <a:buSzPts val="1000"/>
              <a:buFont typeface="Symbol" panose="05050102010706020507" pitchFamily="18" charset="2"/>
              <a:buChar char=""/>
              <a:tabLst>
                <a:tab pos="457200" algn="l"/>
              </a:tabLst>
            </a:pPr>
            <a:r>
              <a:rPr lang="en-GB" sz="80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2,500 Accessible pedestrian signals at intersections</a:t>
            </a:r>
            <a:endParaRPr lang="en-GB" sz="8000" dirty="0">
              <a:effectLst/>
              <a:latin typeface="Calibri" panose="020F0502020204030204" pitchFamily="34" charset="0"/>
              <a:ea typeface="Calibri" panose="020F0502020204030204" pitchFamily="34" charset="0"/>
              <a:cs typeface="Times New Roman" panose="02020603050405020304" pitchFamily="18" charset="0"/>
            </a:endParaRPr>
          </a:p>
          <a:p>
            <a:pPr marL="942975" lvl="2" indent="-342900">
              <a:lnSpc>
                <a:spcPts val="1500"/>
              </a:lnSpc>
              <a:spcAft>
                <a:spcPts val="800"/>
              </a:spcAft>
              <a:buSzPts val="1000"/>
              <a:buFont typeface="Symbol" panose="05050102010706020507" pitchFamily="18" charset="2"/>
              <a:buChar char=""/>
              <a:tabLst>
                <a:tab pos="457200" algn="l"/>
              </a:tabLst>
            </a:pPr>
            <a:r>
              <a:rPr lang="en-GB" sz="80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Assess and amend commercial loading zones and lorry routes</a:t>
            </a:r>
            <a:endParaRPr lang="en-GB" sz="8000" dirty="0">
              <a:effectLst/>
              <a:latin typeface="Calibri" panose="020F0502020204030204" pitchFamily="34" charset="0"/>
              <a:ea typeface="Calibri" panose="020F0502020204030204" pitchFamily="34" charset="0"/>
              <a:cs typeface="Times New Roman" panose="02020603050405020304" pitchFamily="18" charset="0"/>
            </a:endParaRPr>
          </a:p>
          <a:p>
            <a:pPr marL="942975" lvl="2" indent="-342900">
              <a:lnSpc>
                <a:spcPts val="1500"/>
              </a:lnSpc>
              <a:spcAft>
                <a:spcPts val="800"/>
              </a:spcAft>
              <a:buSzPts val="1000"/>
              <a:buFont typeface="Symbol" panose="05050102010706020507" pitchFamily="18" charset="2"/>
              <a:buChar char=""/>
              <a:tabLst>
                <a:tab pos="457200" algn="l"/>
              </a:tabLst>
            </a:pPr>
            <a:r>
              <a:rPr lang="en-GB" sz="80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Develop parking policies to promote the master plan’s goals of safety, mass transit use, reduced vehicle emissions, and access for individuals with disabilities</a:t>
            </a:r>
            <a:endParaRPr lang="en-GB" sz="8000" dirty="0">
              <a:effectLst/>
              <a:latin typeface="Calibri" panose="020F0502020204030204" pitchFamily="34" charset="0"/>
              <a:ea typeface="Calibri" panose="020F0502020204030204" pitchFamily="34" charset="0"/>
              <a:cs typeface="Times New Roman" panose="02020603050405020304" pitchFamily="18" charset="0"/>
            </a:endParaRPr>
          </a:p>
          <a:p>
            <a:pPr marL="942975" lvl="2" indent="-342900">
              <a:lnSpc>
                <a:spcPts val="1500"/>
              </a:lnSpc>
              <a:spcAft>
                <a:spcPts val="800"/>
              </a:spcAft>
              <a:buSzPts val="1000"/>
              <a:buFont typeface="Symbol" panose="05050102010706020507" pitchFamily="18" charset="2"/>
              <a:buChar char=""/>
              <a:tabLst>
                <a:tab pos="457200" algn="l"/>
              </a:tabLst>
            </a:pPr>
            <a:r>
              <a:rPr lang="en-GB" sz="80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Create and maintain one million square feet of pedestrian space.</a:t>
            </a:r>
            <a:endParaRPr lang="en-GB" sz="8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228785531"/>
      </p:ext>
    </p:extLst>
  </p:cSld>
  <p:clrMapOvr>
    <a:masterClrMapping/>
  </p:clrMapOvr>
</p:sld>
</file>

<file path=ppt/theme/theme1.xml><?xml version="1.0" encoding="utf-8"?>
<a:theme xmlns:a="http://schemas.openxmlformats.org/drawingml/2006/main" name="BHP Powerpoint Template Sept 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9EE36A154A8D4AB4B545F9E9833AC5" ma:contentTypeVersion="13" ma:contentTypeDescription="Create a new document." ma:contentTypeScope="" ma:versionID="7a364f4ee0c949a2c646d4145b272eb2">
  <xsd:schema xmlns:xsd="http://www.w3.org/2001/XMLSchema" xmlns:xs="http://www.w3.org/2001/XMLSchema" xmlns:p="http://schemas.microsoft.com/office/2006/metadata/properties" xmlns:ns2="7d26350d-b841-4734-b72c-d8e5ee03ec95" xmlns:ns3="d953c30c-3e2c-41a7-9dfc-4bb2fc5dd9c4" xmlns:ns4="edb9d0e4-5370-4cfb-9e4e-bdf6de379f60" targetNamespace="http://schemas.microsoft.com/office/2006/metadata/properties" ma:root="true" ma:fieldsID="adeb2e615ddc60d96b41163cdb5a3606" ns2:_="" ns3:_="" ns4:_="">
    <xsd:import namespace="7d26350d-b841-4734-b72c-d8e5ee03ec95"/>
    <xsd:import namespace="d953c30c-3e2c-41a7-9dfc-4bb2fc5dd9c4"/>
    <xsd:import namespace="edb9d0e4-5370-4cfb-9e4e-bdf6de379f6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4: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26350d-b841-4734-b72c-d8e5ee03ec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d084387-097e-4aef-8f33-0dee7b0eb57f"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953c30c-3e2c-41a7-9dfc-4bb2fc5dd9c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db9d0e4-5370-4cfb-9e4e-bdf6de379f60"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75cd21b4-38f6-4859-b190-472106cea698}" ma:internalName="TaxCatchAll" ma:showField="CatchAllData" ma:web="d953c30c-3e2c-41a7-9dfc-4bb2fc5dd9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db9d0e4-5370-4cfb-9e4e-bdf6de379f60" xsi:nil="true"/>
    <lcf76f155ced4ddcb4097134ff3c332f xmlns="7d26350d-b841-4734-b72c-d8e5ee03ec95">
      <Terms xmlns="http://schemas.microsoft.com/office/infopath/2007/PartnerControls"/>
    </lcf76f155ced4ddcb4097134ff3c332f>
    <SharedWithUsers xmlns="d953c30c-3e2c-41a7-9dfc-4bb2fc5dd9c4">
      <UserInfo>
        <DisplayName>grp-Bristol Health Partners Members</DisplayName>
        <AccountId>8</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FF9A22-E1D9-412C-8AE6-C15AB2A7AD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26350d-b841-4734-b72c-d8e5ee03ec95"/>
    <ds:schemaRef ds:uri="d953c30c-3e2c-41a7-9dfc-4bb2fc5dd9c4"/>
    <ds:schemaRef ds:uri="edb9d0e4-5370-4cfb-9e4e-bdf6de379f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75601B7-D303-4671-94B6-C71CEFFF863C}">
  <ds:schemaRefs>
    <ds:schemaRef ds:uri="http://schemas.microsoft.com/office/2006/metadata/properties"/>
    <ds:schemaRef ds:uri="http://schemas.microsoft.com/office/infopath/2007/PartnerControls"/>
    <ds:schemaRef ds:uri="edb9d0e4-5370-4cfb-9e4e-bdf6de379f60"/>
    <ds:schemaRef ds:uri="7d26350d-b841-4734-b72c-d8e5ee03ec95"/>
    <ds:schemaRef ds:uri="d953c30c-3e2c-41a7-9dfc-4bb2fc5dd9c4"/>
  </ds:schemaRefs>
</ds:datastoreItem>
</file>

<file path=customXml/itemProps3.xml><?xml version="1.0" encoding="utf-8"?>
<ds:datastoreItem xmlns:ds="http://schemas.openxmlformats.org/officeDocument/2006/customXml" ds:itemID="{F66D0E53-AFF7-4E4B-8814-B2BA924BC3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2143</Words>
  <Application>Microsoft Office PowerPoint</Application>
  <PresentationFormat>Widescreen</PresentationFormat>
  <Paragraphs>99</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Roboto</vt:lpstr>
      <vt:lpstr>Symbol</vt:lpstr>
      <vt:lpstr>Wingdings</vt:lpstr>
      <vt:lpstr>BHP Powerpoint Template Sept 2012</vt:lpstr>
      <vt:lpstr>On behalf of Bristol Health Partners  Welcome</vt:lpstr>
      <vt:lpstr>Best Practice lessons from cities implementing Vision Zero and Safe Systems Road Safety: The quest for an end to deaths &amp; life changing injuries on Bristol’s road network.  Best Practice lessons from cities implementing Vision Zero and Safe Systems Road Safety (bristolhealthpartners.org.uk)</vt:lpstr>
      <vt:lpstr>Mobility beats safety… who bears the burden?</vt:lpstr>
      <vt:lpstr>The road to Safe Systems Road Safety</vt:lpstr>
      <vt:lpstr>How is SSRS more effective than past approaches?</vt:lpstr>
      <vt:lpstr>Individual city brief case studies</vt:lpstr>
      <vt:lpstr>PowerPoint Presentation</vt:lpstr>
      <vt:lpstr>New York</vt:lpstr>
      <vt:lpstr>Some results</vt:lpstr>
      <vt:lpstr>Some results cont.</vt:lpstr>
      <vt:lpstr>8 Steps to kick-starting SSRS in Bristol</vt:lpstr>
      <vt:lpstr>Intervention approaches</vt:lpstr>
      <vt:lpstr>Conclusions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Watson</dc:creator>
  <cp:lastModifiedBy>Sarah Murch</cp:lastModifiedBy>
  <cp:revision>372</cp:revision>
  <dcterms:created xsi:type="dcterms:W3CDTF">2020-09-23T14:45:27Z</dcterms:created>
  <dcterms:modified xsi:type="dcterms:W3CDTF">2022-11-30T11:53:37Z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0x010100E99EE36A154A8D4AB4B545F9E9833AC5</vt:lpwstr>
  </property>
</Properties>
</file>