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9" r:id="rId7"/>
    <p:sldId id="264" r:id="rId8"/>
    <p:sldId id="265" r:id="rId9"/>
    <p:sldId id="266" r:id="rId10"/>
    <p:sldId id="267" r:id="rId11"/>
    <p:sldId id="261" r:id="rId12"/>
    <p:sldId id="263" r:id="rId13"/>
    <p:sldId id="25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33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9" autoAdjust="0"/>
    <p:restoredTop sz="94660"/>
  </p:normalViewPr>
  <p:slideViewPr>
    <p:cSldViewPr snapToGrid="0">
      <p:cViewPr varScale="1">
        <p:scale>
          <a:sx n="58" d="100"/>
          <a:sy n="58" d="100"/>
        </p:scale>
        <p:origin x="80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11/14/2022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11/14/2022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11/14/2022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11/14/2022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11/14/2022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0391" y="1071231"/>
            <a:ext cx="10993549" cy="1475013"/>
          </a:xfrm>
        </p:spPr>
        <p:txBody>
          <a:bodyPr>
            <a:normAutofit/>
          </a:bodyPr>
          <a:lstStyle/>
          <a:p>
            <a:pPr algn="ctr"/>
            <a:r>
              <a:rPr lang="en-GB" cap="none" dirty="0" err="1"/>
              <a:t>Roadpeace</a:t>
            </a:r>
            <a:br>
              <a:rPr lang="en-GB" cap="none" dirty="0"/>
            </a:br>
            <a:r>
              <a:rPr lang="en-GB" cap="none" dirty="0"/>
              <a:t>The National Charity For Road Crash Victims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227" y="2906733"/>
            <a:ext cx="5227875" cy="3731133"/>
          </a:xfrm>
          <a:prstGeom prst="rect">
            <a:avLst/>
          </a:prstGeom>
        </p:spPr>
      </p:pic>
    </p:spTree>
    <p:extLst>
      <p:ext uri="{BB962C8B-B14F-4D97-AF65-F5344CB8AC3E}">
        <p14:creationId xmlns:p14="http://schemas.microsoft.com/office/powerpoint/2010/main" val="727045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973839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a:t>Overview</a:t>
            </a:r>
          </a:p>
        </p:txBody>
      </p:sp>
      <p:sp>
        <p:nvSpPr>
          <p:cNvPr id="3" name="Content Placeholder 2"/>
          <p:cNvSpPr>
            <a:spLocks noGrp="1"/>
          </p:cNvSpPr>
          <p:nvPr>
            <p:ph idx="1"/>
          </p:nvPr>
        </p:nvSpPr>
        <p:spPr/>
        <p:txBody>
          <a:bodyPr>
            <a:normAutofit lnSpcReduction="10000"/>
          </a:bodyPr>
          <a:lstStyle/>
          <a:p>
            <a:pPr marL="514350" indent="-514350">
              <a:spcAft>
                <a:spcPts val="1200"/>
              </a:spcAft>
              <a:buFont typeface="+mj-lt"/>
              <a:buAutoNum type="arabicPeriod"/>
            </a:pPr>
            <a:r>
              <a:rPr lang="en-GB" altLang="en-US" sz="2800" dirty="0" err="1">
                <a:solidFill>
                  <a:schemeClr val="accent1"/>
                </a:solidFill>
                <a:latin typeface="Noto Sans" panose="020B0502040504020204" pitchFamily="34"/>
                <a:ea typeface="Noto Sans" panose="020B0502040504020204" pitchFamily="34"/>
                <a:cs typeface="Noto Sans" panose="020B0502040504020204" pitchFamily="34"/>
              </a:rPr>
              <a:t>RoadPeace</a:t>
            </a:r>
            <a:r>
              <a:rPr lang="en-GB" altLang="en-US" sz="2800" dirty="0">
                <a:solidFill>
                  <a:schemeClr val="accent1"/>
                </a:solidFill>
                <a:latin typeface="Noto Sans" panose="020B0502040504020204" pitchFamily="34"/>
                <a:ea typeface="Noto Sans" panose="020B0502040504020204" pitchFamily="34"/>
                <a:cs typeface="Noto Sans" panose="020B0502040504020204" pitchFamily="34"/>
              </a:rPr>
              <a:t> – an introduction</a:t>
            </a:r>
          </a:p>
          <a:p>
            <a:pPr marL="514350" indent="-514350">
              <a:spcAft>
                <a:spcPts val="1200"/>
              </a:spcAft>
              <a:buFont typeface="+mj-lt"/>
              <a:buAutoNum type="arabicPeriod"/>
            </a:pPr>
            <a:r>
              <a:rPr lang="en-GB" altLang="en-US" sz="2800" dirty="0">
                <a:solidFill>
                  <a:schemeClr val="accent1"/>
                </a:solidFill>
                <a:latin typeface="Noto Sans" panose="020B0502040504020204" pitchFamily="34"/>
                <a:ea typeface="Noto Sans" panose="020B0502040504020204" pitchFamily="34"/>
                <a:cs typeface="Noto Sans" panose="020B0502040504020204" pitchFamily="34"/>
              </a:rPr>
              <a:t>Objectives</a:t>
            </a:r>
          </a:p>
          <a:p>
            <a:pPr marL="514350" indent="-514350">
              <a:spcAft>
                <a:spcPts val="1200"/>
              </a:spcAft>
              <a:buFont typeface="+mj-lt"/>
              <a:buAutoNum type="arabicPeriod"/>
            </a:pPr>
            <a:r>
              <a:rPr lang="en-GB" altLang="en-US" sz="2800" dirty="0">
                <a:solidFill>
                  <a:schemeClr val="accent1"/>
                </a:solidFill>
                <a:latin typeface="Noto Sans" panose="020B0502040504020204" pitchFamily="34"/>
                <a:ea typeface="Noto Sans" panose="020B0502040504020204" pitchFamily="34"/>
                <a:cs typeface="Noto Sans" panose="020B0502040504020204" pitchFamily="34"/>
              </a:rPr>
              <a:t>Campaigns</a:t>
            </a:r>
          </a:p>
          <a:p>
            <a:pPr marL="514350" indent="-514350">
              <a:spcAft>
                <a:spcPts val="1200"/>
              </a:spcAft>
              <a:buFont typeface="+mj-lt"/>
              <a:buAutoNum type="arabicPeriod"/>
            </a:pPr>
            <a:r>
              <a:rPr lang="en-GB" altLang="en-US" sz="2800" dirty="0">
                <a:solidFill>
                  <a:schemeClr val="accent1"/>
                </a:solidFill>
                <a:latin typeface="Noto Sans" panose="020B0502040504020204" pitchFamily="34"/>
                <a:ea typeface="Noto Sans" panose="020B0502040504020204" pitchFamily="34"/>
                <a:cs typeface="Noto Sans" panose="020B0502040504020204" pitchFamily="34"/>
              </a:rPr>
              <a:t>Strategic issues</a:t>
            </a:r>
          </a:p>
          <a:p>
            <a:pPr marL="514350" indent="-514350">
              <a:spcAft>
                <a:spcPts val="1200"/>
              </a:spcAft>
              <a:buFont typeface="+mj-lt"/>
              <a:buAutoNum type="arabicPeriod"/>
            </a:pPr>
            <a:r>
              <a:rPr lang="en-GB" altLang="en-US" sz="2800" dirty="0">
                <a:solidFill>
                  <a:schemeClr val="accent1"/>
                </a:solidFill>
                <a:latin typeface="Noto Sans" panose="020B0502040504020204" pitchFamily="34"/>
                <a:ea typeface="Noto Sans" panose="020B0502040504020204" pitchFamily="34"/>
                <a:cs typeface="Noto Sans" panose="020B0502040504020204" pitchFamily="34"/>
              </a:rPr>
              <a:t>Support</a:t>
            </a:r>
          </a:p>
          <a:p>
            <a:pPr marL="514350" indent="-514350">
              <a:spcAft>
                <a:spcPts val="1200"/>
              </a:spcAft>
              <a:buFont typeface="+mj-lt"/>
              <a:buAutoNum type="arabicPeriod"/>
            </a:pPr>
            <a:r>
              <a:rPr lang="en-GB" altLang="en-US" sz="2800" dirty="0">
                <a:solidFill>
                  <a:schemeClr val="accent1"/>
                </a:solidFill>
                <a:latin typeface="Noto Sans" panose="020B0502040504020204" pitchFamily="34"/>
                <a:ea typeface="Noto Sans" panose="020B0502040504020204" pitchFamily="34"/>
                <a:cs typeface="Noto Sans" panose="020B0502040504020204" pitchFamily="34"/>
              </a:rPr>
              <a:t>Remembrance</a:t>
            </a:r>
            <a:endParaRPr lang="en-GB" dirty="0"/>
          </a:p>
        </p:txBody>
      </p:sp>
    </p:spTree>
    <p:extLst>
      <p:ext uri="{BB962C8B-B14F-4D97-AF65-F5344CB8AC3E}">
        <p14:creationId xmlns:p14="http://schemas.microsoft.com/office/powerpoint/2010/main" val="892826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cap="none" dirty="0">
                <a:latin typeface="Noto Sans" panose="020B0502040504020204" pitchFamily="34"/>
                <a:ea typeface="Noto Sans" panose="020B0502040504020204" pitchFamily="34"/>
                <a:cs typeface="Noto Sans" panose="020B0502040504020204" pitchFamily="34"/>
              </a:rPr>
              <a:t>RoadPeace</a:t>
            </a:r>
          </a:p>
        </p:txBody>
      </p:sp>
      <p:sp>
        <p:nvSpPr>
          <p:cNvPr id="3" name="Content Placeholder 2"/>
          <p:cNvSpPr>
            <a:spLocks noGrp="1"/>
          </p:cNvSpPr>
          <p:nvPr>
            <p:ph idx="1"/>
          </p:nvPr>
        </p:nvSpPr>
        <p:spPr>
          <a:xfrm>
            <a:off x="581192" y="2180496"/>
            <a:ext cx="11029615" cy="4242338"/>
          </a:xfrm>
        </p:spPr>
        <p:txBody>
          <a:bodyPr>
            <a:noAutofit/>
          </a:bodyPr>
          <a:lstStyle/>
          <a:p>
            <a:pPr marL="592074" lvl="1" indent="-285750" defTabSz="612648">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RoadPeace is the national charity for road crash victims in the UK.</a:t>
            </a:r>
          </a:p>
          <a:p>
            <a:pPr marL="592074" lvl="1" indent="-285750" defTabSz="612648">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Founded 30 years ago by our life President, Brigitte Chaudrey, MBE who was shocked following her son’s death to discover the response to a fatal road crashes was very different to any other form of violent death. </a:t>
            </a:r>
          </a:p>
          <a:p>
            <a:pPr marL="592074" lvl="1" indent="-285750" defTabSz="612648">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We provide information and support services to people bereaved or seriously injured in road crashes.</a:t>
            </a:r>
          </a:p>
          <a:p>
            <a:pPr marL="592074" lvl="1" indent="-285750" defTabSz="612648">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We provide peer to peer support.</a:t>
            </a:r>
          </a:p>
          <a:p>
            <a:pPr marL="592074" lvl="1" indent="-285750" defTabSz="612648">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We engage in evidence based policy and campaigning work to fight for justice for victims and reduce road danger.</a:t>
            </a:r>
          </a:p>
          <a:p>
            <a:pPr marL="592074" lvl="1" indent="-285750" defTabSz="612648">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We are a membership organisation whose work is informed by the needs and experiences of road crash victims.</a:t>
            </a:r>
          </a:p>
        </p:txBody>
      </p:sp>
    </p:spTree>
    <p:extLst>
      <p:ext uri="{BB962C8B-B14F-4D97-AF65-F5344CB8AC3E}">
        <p14:creationId xmlns:p14="http://schemas.microsoft.com/office/powerpoint/2010/main" val="2014456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cap="none" dirty="0">
                <a:latin typeface="Noto Sans" panose="020B0502040504020204" pitchFamily="34"/>
                <a:ea typeface="Noto Sans" panose="020B0502040504020204" pitchFamily="34"/>
                <a:cs typeface="Noto Sans" panose="020B0502040504020204" pitchFamily="34"/>
              </a:rPr>
              <a:t>Objectives</a:t>
            </a:r>
          </a:p>
        </p:txBody>
      </p:sp>
      <p:sp>
        <p:nvSpPr>
          <p:cNvPr id="3" name="Content Placeholder 2"/>
          <p:cNvSpPr>
            <a:spLocks noGrp="1"/>
          </p:cNvSpPr>
          <p:nvPr>
            <p:ph sz="half" idx="1"/>
          </p:nvPr>
        </p:nvSpPr>
        <p:spPr>
          <a:xfrm>
            <a:off x="581193" y="2228003"/>
            <a:ext cx="11029616" cy="3633047"/>
          </a:xfrm>
        </p:spPr>
        <p:txBody>
          <a:bodyPr/>
          <a:lstStyle/>
          <a:p>
            <a:pPr marL="955547" lvl="2" indent="-342900" defTabSz="612648">
              <a:lnSpc>
                <a:spcPct val="150000"/>
              </a:lnSpc>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Support the bereaved and, increasingly, those facing life changing injuries - both personal impact and also wider families affected</a:t>
            </a:r>
          </a:p>
          <a:p>
            <a:pPr marL="955547" lvl="2" indent="-342900" defTabSz="612648">
              <a:lnSpc>
                <a:spcPct val="150000"/>
              </a:lnSpc>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Remembrance</a:t>
            </a:r>
          </a:p>
          <a:p>
            <a:pPr marL="955547" lvl="2" indent="-342900" defTabSz="612648">
              <a:lnSpc>
                <a:spcPct val="150000"/>
              </a:lnSpc>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Campaign </a:t>
            </a:r>
          </a:p>
          <a:p>
            <a:endParaRPr lang="en-GB" dirty="0"/>
          </a:p>
        </p:txBody>
      </p:sp>
    </p:spTree>
    <p:extLst>
      <p:ext uri="{BB962C8B-B14F-4D97-AF65-F5344CB8AC3E}">
        <p14:creationId xmlns:p14="http://schemas.microsoft.com/office/powerpoint/2010/main" val="3080370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cap="none" dirty="0">
                <a:latin typeface="Noto Sans" panose="020B0502040504020204" pitchFamily="34"/>
                <a:ea typeface="Noto Sans" panose="020B0502040504020204" pitchFamily="34"/>
                <a:cs typeface="Noto Sans" panose="020B0502040504020204" pitchFamily="34"/>
              </a:rPr>
              <a:t>Campaigns</a:t>
            </a:r>
          </a:p>
        </p:txBody>
      </p:sp>
      <p:sp>
        <p:nvSpPr>
          <p:cNvPr id="3" name="Content Placeholder 2"/>
          <p:cNvSpPr>
            <a:spLocks noGrp="1"/>
          </p:cNvSpPr>
          <p:nvPr>
            <p:ph sz="half" idx="1"/>
          </p:nvPr>
        </p:nvSpPr>
        <p:spPr>
          <a:xfrm>
            <a:off x="581193" y="2228003"/>
            <a:ext cx="11029616" cy="3633047"/>
          </a:xfrm>
        </p:spPr>
        <p:txBody>
          <a:bodyPr/>
          <a:lstStyle/>
          <a:p>
            <a:pPr marL="898397" lvl="2" indent="-285750" defTabSz="612648">
              <a:lnSpc>
                <a:spcPct val="150000"/>
              </a:lnSpc>
              <a:spcBef>
                <a:spcPts val="300"/>
              </a:spcBef>
              <a:buClr>
                <a:srgbClr val="75367A"/>
              </a:buClr>
              <a:buFont typeface="Arial" panose="020B0604020202020204" pitchFamily="34" charset="0"/>
              <a:buChar char="•"/>
              <a:defRPr sz="13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a:t>
            </a:r>
            <a:r>
              <a:rPr lang="en-GB" sz="2000" dirty="0">
                <a:solidFill>
                  <a:schemeClr val="accent1"/>
                </a:solidFill>
                <a:latin typeface="Noto Sans" panose="020B0502040504020204" pitchFamily="34"/>
                <a:ea typeface="Noto Sans" panose="020B0502040504020204" pitchFamily="34"/>
                <a:cs typeface="Noto Sans" panose="020B0502040504020204" pitchFamily="34"/>
              </a:rPr>
              <a:t>Crash Not Accident”</a:t>
            </a:r>
          </a:p>
          <a:p>
            <a:pPr marL="955547" lvl="2" indent="-342900" defTabSz="612648">
              <a:lnSpc>
                <a:spcPct val="150000"/>
              </a:lnSpc>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Victim’s Voice on Speeding (</a:t>
            </a:r>
            <a:r>
              <a:rPr lang="en-GB" sz="2000" dirty="0" err="1">
                <a:solidFill>
                  <a:schemeClr val="accent1"/>
                </a:solidFill>
                <a:latin typeface="Noto Sans" panose="020B0502040504020204" pitchFamily="34"/>
                <a:ea typeface="Noto Sans" panose="020B0502040504020204" pitchFamily="34"/>
                <a:cs typeface="Noto Sans" panose="020B0502040504020204" pitchFamily="34"/>
              </a:rPr>
              <a:t>DfT</a:t>
            </a:r>
            <a:r>
              <a:rPr lang="en-GB" sz="2000" dirty="0">
                <a:solidFill>
                  <a:schemeClr val="accent1"/>
                </a:solidFill>
                <a:latin typeface="Noto Sans" panose="020B0502040504020204" pitchFamily="34"/>
                <a:ea typeface="Noto Sans" panose="020B0502040504020204" pitchFamily="34"/>
                <a:cs typeface="Noto Sans" panose="020B0502040504020204" pitchFamily="34"/>
              </a:rPr>
              <a:t> funded campaign)</a:t>
            </a:r>
          </a:p>
          <a:p>
            <a:pPr marL="955547" lvl="2" indent="-342900" defTabSz="612648">
              <a:lnSpc>
                <a:spcPct val="150000"/>
              </a:lnSpc>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Vision Zero</a:t>
            </a:r>
          </a:p>
          <a:p>
            <a:pPr marL="955547" lvl="2" indent="-342900" defTabSz="612648">
              <a:lnSpc>
                <a:spcPct val="150000"/>
              </a:lnSpc>
              <a:spcBef>
                <a:spcPts val="300"/>
              </a:spcBef>
              <a:buClr>
                <a:srgbClr val="75367A"/>
              </a:buClr>
              <a:buFont typeface="Arial" panose="020B0604020202020204" pitchFamily="34" charset="0"/>
              <a:buChar char="•"/>
              <a:defRPr sz="13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Road Danger Reduction (RDR)</a:t>
            </a:r>
          </a:p>
          <a:p>
            <a:endParaRPr lang="en-GB" dirty="0"/>
          </a:p>
        </p:txBody>
      </p:sp>
    </p:spTree>
    <p:extLst>
      <p:ext uri="{BB962C8B-B14F-4D97-AF65-F5344CB8AC3E}">
        <p14:creationId xmlns:p14="http://schemas.microsoft.com/office/powerpoint/2010/main" val="161366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cap="none" dirty="0">
                <a:latin typeface="Noto Sans" panose="020B0502040504020204" pitchFamily="34"/>
                <a:ea typeface="Noto Sans" panose="020B0502040504020204" pitchFamily="34"/>
                <a:cs typeface="Noto Sans" panose="020B0502040504020204" pitchFamily="34"/>
              </a:rPr>
              <a:t>Strategic Issues</a:t>
            </a:r>
          </a:p>
        </p:txBody>
      </p:sp>
      <p:sp>
        <p:nvSpPr>
          <p:cNvPr id="3" name="Text Placeholder 2"/>
          <p:cNvSpPr>
            <a:spLocks noGrp="1"/>
          </p:cNvSpPr>
          <p:nvPr>
            <p:ph type="body" idx="1"/>
          </p:nvPr>
        </p:nvSpPr>
        <p:spPr>
          <a:xfrm>
            <a:off x="590959" y="2561322"/>
            <a:ext cx="11010084" cy="536005"/>
          </a:xfrm>
          <a:solidFill>
            <a:schemeClr val="accent1"/>
          </a:solidFill>
          <a:ln>
            <a:solidFill>
              <a:srgbClr val="513360"/>
            </a:solidFill>
          </a:ln>
        </p:spPr>
        <p:txBody>
          <a:bodyPr/>
          <a:lstStyle/>
          <a:p>
            <a:pPr algn="ctr"/>
            <a:r>
              <a:rPr lang="en-GB" b="1" dirty="0">
                <a:solidFill>
                  <a:schemeClr val="bg1"/>
                </a:solidFill>
                <a:latin typeface="Noto Sans" panose="020B0502040504020204" pitchFamily="34"/>
                <a:ea typeface="Noto Sans" panose="020B0502040504020204" pitchFamily="34"/>
                <a:cs typeface="Noto Sans" panose="020B0502040504020204" pitchFamily="34"/>
              </a:rPr>
              <a:t>Awareness</a:t>
            </a:r>
          </a:p>
        </p:txBody>
      </p:sp>
      <p:sp>
        <p:nvSpPr>
          <p:cNvPr id="4" name="Content Placeholder 3"/>
          <p:cNvSpPr>
            <a:spLocks noGrp="1"/>
          </p:cNvSpPr>
          <p:nvPr>
            <p:ph sz="half" idx="2"/>
          </p:nvPr>
        </p:nvSpPr>
        <p:spPr>
          <a:xfrm>
            <a:off x="600724" y="3429000"/>
            <a:ext cx="11010085" cy="2708562"/>
          </a:xfrm>
          <a:ln>
            <a:solidFill>
              <a:srgbClr val="513360"/>
            </a:solidFill>
          </a:ln>
        </p:spPr>
        <p:txBody>
          <a:bodyPr>
            <a:noAutofit/>
          </a:bodyPr>
          <a:lstStyle/>
          <a:p>
            <a:pPr marL="507851" indent="-342900" defTabSz="758951">
              <a:lnSpc>
                <a:spcPct val="150000"/>
              </a:lnSpc>
              <a:spcBef>
                <a:spcPts val="300"/>
              </a:spcBef>
              <a:buClr>
                <a:srgbClr val="75367A"/>
              </a:buClr>
              <a:buFont typeface="Arial" panose="020B0604020202020204" pitchFamily="34" charset="0"/>
              <a:buChar char="•"/>
              <a:defRPr sz="16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The sooner a victim knows about the range of support that we can provide then the more help we can deliver</a:t>
            </a:r>
          </a:p>
          <a:p>
            <a:pPr marL="507851" indent="-342900" defTabSz="758951">
              <a:lnSpc>
                <a:spcPct val="150000"/>
              </a:lnSpc>
              <a:spcBef>
                <a:spcPts val="300"/>
              </a:spcBef>
              <a:buClr>
                <a:srgbClr val="75367A"/>
              </a:buClr>
              <a:buFont typeface="Arial" panose="020B0604020202020204" pitchFamily="34" charset="0"/>
              <a:buChar char="•"/>
              <a:defRPr sz="1600"/>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Creating ore effective collaboration with Police and FLOs across UK to help support victims and direct them to the most appropriate various services, charities  and organisation's able deliver different support.</a:t>
            </a:r>
          </a:p>
        </p:txBody>
      </p:sp>
    </p:spTree>
    <p:extLst>
      <p:ext uri="{BB962C8B-B14F-4D97-AF65-F5344CB8AC3E}">
        <p14:creationId xmlns:p14="http://schemas.microsoft.com/office/powerpoint/2010/main" val="455694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cap="none" dirty="0">
                <a:latin typeface="Noto Sans" panose="020B0502040504020204" pitchFamily="34"/>
                <a:ea typeface="Noto Sans" panose="020B0502040504020204" pitchFamily="34"/>
                <a:cs typeface="Noto Sans" panose="020B0502040504020204" pitchFamily="34"/>
              </a:rPr>
              <a:t>Victim’s Voice</a:t>
            </a:r>
          </a:p>
        </p:txBody>
      </p:sp>
      <p:sp>
        <p:nvSpPr>
          <p:cNvPr id="3" name="Content Placeholder 2"/>
          <p:cNvSpPr>
            <a:spLocks noGrp="1"/>
          </p:cNvSpPr>
          <p:nvPr>
            <p:ph sz="half" idx="1"/>
          </p:nvPr>
        </p:nvSpPr>
        <p:spPr>
          <a:xfrm>
            <a:off x="581193" y="2228003"/>
            <a:ext cx="11029616" cy="3633047"/>
          </a:xfrm>
        </p:spPr>
        <p:txBody>
          <a:bodyPr/>
          <a:lstStyle/>
          <a:p>
            <a:pPr>
              <a:buFont typeface="Arial" panose="020B0604020202020204" pitchFamily="34" charset="0"/>
              <a:buChar char="•"/>
            </a:pPr>
            <a:r>
              <a:rPr lang="en-GB" sz="2400" dirty="0">
                <a:solidFill>
                  <a:schemeClr val="accent1"/>
                </a:solidFill>
                <a:latin typeface="Noto Sans" panose="020B0502040504020204" pitchFamily="34"/>
                <a:ea typeface="Noto Sans" panose="020B0502040504020204" pitchFamily="34"/>
                <a:cs typeface="Noto Sans" panose="020B0502040504020204" pitchFamily="34"/>
              </a:rPr>
              <a:t>Our members consistently tell us that, in the past, they haven’t felt heard</a:t>
            </a:r>
          </a:p>
          <a:p>
            <a:pPr>
              <a:buFont typeface="Arial" panose="020B0604020202020204" pitchFamily="34" charset="0"/>
              <a:buChar char="•"/>
            </a:pPr>
            <a:r>
              <a:rPr lang="en-GB" sz="2400" dirty="0">
                <a:solidFill>
                  <a:schemeClr val="accent1"/>
                </a:solidFill>
                <a:latin typeface="Noto Sans" panose="020B0502040504020204" pitchFamily="34"/>
                <a:ea typeface="Noto Sans" panose="020B0502040504020204" pitchFamily="34"/>
                <a:cs typeface="Noto Sans" panose="020B0502040504020204" pitchFamily="34"/>
              </a:rPr>
              <a:t>Beginning to see some improvement and more engagement, including from the government but more still needs to be done.</a:t>
            </a:r>
          </a:p>
          <a:p>
            <a:endParaRPr lang="en-GB" dirty="0"/>
          </a:p>
        </p:txBody>
      </p:sp>
    </p:spTree>
    <p:extLst>
      <p:ext uri="{BB962C8B-B14F-4D97-AF65-F5344CB8AC3E}">
        <p14:creationId xmlns:p14="http://schemas.microsoft.com/office/powerpoint/2010/main" val="339306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cap="none" dirty="0">
                <a:latin typeface="Noto Sans" panose="020B0502040504020204" pitchFamily="34"/>
                <a:ea typeface="Noto Sans" panose="020B0502040504020204" pitchFamily="34"/>
                <a:cs typeface="Noto Sans" panose="020B0502040504020204" pitchFamily="34"/>
              </a:rPr>
              <a:t>Support</a:t>
            </a:r>
          </a:p>
        </p:txBody>
      </p:sp>
      <p:sp>
        <p:nvSpPr>
          <p:cNvPr id="3" name="Content Placeholder 2"/>
          <p:cNvSpPr>
            <a:spLocks noGrp="1"/>
          </p:cNvSpPr>
          <p:nvPr>
            <p:ph idx="1"/>
          </p:nvPr>
        </p:nvSpPr>
        <p:spPr>
          <a:xfrm>
            <a:off x="82511" y="1715956"/>
            <a:ext cx="12026977" cy="4862146"/>
          </a:xfrm>
        </p:spPr>
        <p:txBody>
          <a:bodyPr>
            <a:normAutofit/>
          </a:bodyPr>
          <a:lstStyle/>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National Helpline  0800 160 1069</a:t>
            </a:r>
          </a:p>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Befriender Service, offering peer to peer support delivered by trained supervised volunteers with similar experience.</a:t>
            </a:r>
          </a:p>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Structured Resilience Building Programme, delivered by trained professionals, helping bereaved and injured develop strategies to cope with symptoms such as depression, anxiety, PTSD.</a:t>
            </a:r>
          </a:p>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Regularly updated information Guides which help families navigate the post-crash process (FAQs)</a:t>
            </a:r>
          </a:p>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Casework - provide more complex and individual support or direction to other agencies  as necessary</a:t>
            </a:r>
          </a:p>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Members of Government  led </a:t>
            </a:r>
            <a:r>
              <a:rPr lang="en-GB" sz="1800" dirty="0" err="1">
                <a:solidFill>
                  <a:schemeClr val="accent1"/>
                </a:solidFill>
                <a:latin typeface="Noto Sans" panose="020B0502040504020204" pitchFamily="34"/>
                <a:ea typeface="Noto Sans" panose="020B0502040504020204" pitchFamily="34"/>
                <a:cs typeface="Noto Sans" panose="020B0502040504020204" pitchFamily="34"/>
              </a:rPr>
              <a:t>DfT</a:t>
            </a:r>
            <a:r>
              <a:rPr lang="en-GB" sz="1800" dirty="0">
                <a:solidFill>
                  <a:schemeClr val="accent1"/>
                </a:solidFill>
                <a:latin typeface="Noto Sans" panose="020B0502040504020204" pitchFamily="34"/>
                <a:ea typeface="Noto Sans" panose="020B0502040504020204" pitchFamily="34"/>
                <a:cs typeface="Noto Sans" panose="020B0502040504020204" pitchFamily="34"/>
              </a:rPr>
              <a:t> working group – Post Crash Victims Support </a:t>
            </a:r>
          </a:p>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Legal Panel - high quality, carefully vetted and approved solicitors. Regional structure offering legal advice to help members  achieve justice and fair compensation. </a:t>
            </a:r>
          </a:p>
          <a:p>
            <a:pPr marL="605790" lvl="1" indent="-285750" defTabSz="640079">
              <a:spcBef>
                <a:spcPts val="300"/>
              </a:spcBef>
              <a:buClr>
                <a:srgbClr val="75367A"/>
              </a:buClr>
              <a:buFont typeface="Arial" panose="020B0604020202020204" pitchFamily="34" charset="0"/>
              <a:buChar char="•"/>
              <a:defRPr sz="1400"/>
            </a:pPr>
            <a:r>
              <a:rPr lang="en-GB" sz="1800" dirty="0">
                <a:solidFill>
                  <a:schemeClr val="accent1"/>
                </a:solidFill>
                <a:latin typeface="Noto Sans" panose="020B0502040504020204" pitchFamily="34"/>
                <a:ea typeface="Noto Sans" panose="020B0502040504020204" pitchFamily="34"/>
                <a:cs typeface="Noto Sans" panose="020B0502040504020204" pitchFamily="34"/>
              </a:rPr>
              <a:t>Through our small team of staff and volunteers, RoadPeace have a proven track record of supporting road crash victims in a very cost effective manner with evidence to demonstrate how our services make a huge and positive difference to people in crisis.</a:t>
            </a:r>
          </a:p>
        </p:txBody>
      </p:sp>
    </p:spTree>
    <p:extLst>
      <p:ext uri="{BB962C8B-B14F-4D97-AF65-F5344CB8AC3E}">
        <p14:creationId xmlns:p14="http://schemas.microsoft.com/office/powerpoint/2010/main" val="3592956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cap="none" dirty="0">
                <a:latin typeface="Noto Sans" panose="020B0502040504020204" pitchFamily="34"/>
                <a:ea typeface="Noto Sans" panose="020B0502040504020204" pitchFamily="34"/>
                <a:cs typeface="Noto Sans" panose="020B0502040504020204" pitchFamily="34"/>
              </a:rPr>
              <a:t>Remembrance</a:t>
            </a:r>
          </a:p>
        </p:txBody>
      </p:sp>
      <p:sp>
        <p:nvSpPr>
          <p:cNvPr id="3" name="Content Placeholder 2"/>
          <p:cNvSpPr>
            <a:spLocks noGrp="1"/>
          </p:cNvSpPr>
          <p:nvPr>
            <p:ph idx="1"/>
          </p:nvPr>
        </p:nvSpPr>
        <p:spPr>
          <a:xfrm>
            <a:off x="581192" y="2291508"/>
            <a:ext cx="11029615" cy="4390646"/>
          </a:xfrm>
        </p:spPr>
        <p:txBody>
          <a:bodyPr>
            <a:normAutofit fontScale="92500" lnSpcReduction="10000"/>
          </a:bodyPr>
          <a:lstStyle/>
          <a:p>
            <a:pPr marL="0" indent="0">
              <a:buNone/>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RoadPeace understands the importance of remembering family and friends who have died and we encourage remembrance in a number of different ways. We have several different events over the course of the year which are an opportunity for families to get together and remember, as well as resources and roadside memorials.</a:t>
            </a:r>
          </a:p>
          <a:p>
            <a:pPr marL="0" indent="0">
              <a:buNone/>
            </a:pPr>
            <a:endParaRPr lang="en-GB" sz="2000" dirty="0">
              <a:solidFill>
                <a:schemeClr val="accent1"/>
              </a:solidFill>
              <a:latin typeface="Noto Sans" panose="020B0502040504020204" pitchFamily="34"/>
              <a:ea typeface="Noto Sans" panose="020B0502040504020204" pitchFamily="34"/>
              <a:cs typeface="Noto Sans" panose="020B0502040504020204" pitchFamily="34"/>
            </a:endParaRPr>
          </a:p>
          <a:p>
            <a:pPr>
              <a:buFont typeface="Arial" panose="020B0604020202020204" pitchFamily="34" charset="0"/>
              <a:buChar char="•"/>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Roadside memorials</a:t>
            </a:r>
          </a:p>
          <a:p>
            <a:pPr>
              <a:buFont typeface="Arial" panose="020B0604020202020204" pitchFamily="34" charset="0"/>
              <a:buChar char="•"/>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Remembrance events</a:t>
            </a:r>
          </a:p>
          <a:p>
            <a:pPr>
              <a:buFont typeface="Arial" panose="020B0604020202020204" pitchFamily="34" charset="0"/>
              <a:buChar char="•"/>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Remembrance resources</a:t>
            </a:r>
          </a:p>
          <a:p>
            <a:pPr>
              <a:buFont typeface="Arial" panose="020B0604020202020204" pitchFamily="34" charset="0"/>
              <a:buChar char="•"/>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World Day of Remembrance for Road Traffic Victims</a:t>
            </a:r>
          </a:p>
          <a:p>
            <a:pPr>
              <a:buFont typeface="Arial" panose="020B0604020202020204" pitchFamily="34" charset="0"/>
              <a:buChar char="•"/>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August National Road Victim Month</a:t>
            </a:r>
          </a:p>
          <a:p>
            <a:pPr>
              <a:buFont typeface="Arial" panose="020B0604020202020204" pitchFamily="34" charset="0"/>
              <a:buChar char="•"/>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RoadPeace Wood</a:t>
            </a:r>
          </a:p>
          <a:p>
            <a:pPr>
              <a:buFont typeface="Arial" panose="020B0604020202020204" pitchFamily="34" charset="0"/>
              <a:buChar char="•"/>
            </a:pPr>
            <a:r>
              <a:rPr lang="en-GB" sz="2000" dirty="0">
                <a:solidFill>
                  <a:schemeClr val="accent1"/>
                </a:solidFill>
                <a:latin typeface="Noto Sans" panose="020B0502040504020204" pitchFamily="34"/>
                <a:ea typeface="Noto Sans" panose="020B0502040504020204" pitchFamily="34"/>
                <a:cs typeface="Noto Sans" panose="020B0502040504020204" pitchFamily="34"/>
              </a:rPr>
              <a:t>Liverpool Ceremony of Remembrance</a:t>
            </a:r>
          </a:p>
          <a:p>
            <a:pPr marL="0" indent="0">
              <a:buNone/>
            </a:pPr>
            <a:endParaRPr lang="en-GB" dirty="0"/>
          </a:p>
        </p:txBody>
      </p:sp>
    </p:spTree>
    <p:extLst>
      <p:ext uri="{BB962C8B-B14F-4D97-AF65-F5344CB8AC3E}">
        <p14:creationId xmlns:p14="http://schemas.microsoft.com/office/powerpoint/2010/main" val="2342060843"/>
      </p:ext>
    </p:extLst>
  </p:cSld>
  <p:clrMapOvr>
    <a:masterClrMapping/>
  </p:clrMapOvr>
</p:sld>
</file>

<file path=ppt/theme/theme1.xml><?xml version="1.0" encoding="utf-8"?>
<a:theme xmlns:a="http://schemas.openxmlformats.org/drawingml/2006/main" name="Dividend">
  <a:themeElements>
    <a:clrScheme name="Custom 11">
      <a:dk1>
        <a:sysClr val="windowText" lastClr="000000"/>
      </a:dk1>
      <a:lt1>
        <a:sysClr val="window" lastClr="FFFFFF"/>
      </a:lt1>
      <a:dk2>
        <a:srgbClr val="3D3D3D"/>
      </a:dk2>
      <a:lt2>
        <a:srgbClr val="EBEBEB"/>
      </a:lt2>
      <a:accent1>
        <a:srgbClr val="513360"/>
      </a:accent1>
      <a:accent2>
        <a:srgbClr val="796184"/>
      </a:accent2>
      <a:accent3>
        <a:srgbClr val="B2324B"/>
      </a:accent3>
      <a:accent4>
        <a:srgbClr val="D6CFD9"/>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FAC67F05026D46A60B0C9894DDBB80" ma:contentTypeVersion="16" ma:contentTypeDescription="Create a new document." ma:contentTypeScope="" ma:versionID="9109ad75b92d1a4498a9827848ba119f">
  <xsd:schema xmlns:xsd="http://www.w3.org/2001/XMLSchema" xmlns:xs="http://www.w3.org/2001/XMLSchema" xmlns:p="http://schemas.microsoft.com/office/2006/metadata/properties" xmlns:ns2="4ed650e5-77b0-4765-bcaa-ccf4e7f5f540" xmlns:ns3="bdadafcd-0855-4312-8340-ea600ad58e6b" xmlns:ns4="9cde1eba-95b6-40ee-b6f2-a050200b4634" targetNamespace="http://schemas.microsoft.com/office/2006/metadata/properties" ma:root="true" ma:fieldsID="5b839e847efe78aa8a2e58cadd85ea31" ns2:_="" ns3:_="" ns4:_="">
    <xsd:import namespace="4ed650e5-77b0-4765-bcaa-ccf4e7f5f540"/>
    <xsd:import namespace="bdadafcd-0855-4312-8340-ea600ad58e6b"/>
    <xsd:import namespace="9cde1eba-95b6-40ee-b6f2-a050200b463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d650e5-77b0-4765-bcaa-ccf4e7f5f5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98cbeb-0620-4893-94fc-f354f9d5822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dadafcd-0855-4312-8340-ea600ad58e6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de1eba-95b6-40ee-b6f2-a050200b463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f95662e-44c4-44e5-9a2f-5d5ffc6d1fb9}" ma:internalName="TaxCatchAll" ma:showField="CatchAllData" ma:web="9cde1eba-95b6-40ee-b6f2-a050200b46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cde1eba-95b6-40ee-b6f2-a050200b4634" xsi:nil="true"/>
    <lcf76f155ced4ddcb4097134ff3c332f xmlns="4ed650e5-77b0-4765-bcaa-ccf4e7f5f54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B7C00C9-318F-455F-ABF6-EB832DAA15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d650e5-77b0-4765-bcaa-ccf4e7f5f540"/>
    <ds:schemaRef ds:uri="bdadafcd-0855-4312-8340-ea600ad58e6b"/>
    <ds:schemaRef ds:uri="9cde1eba-95b6-40ee-b6f2-a050200b46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F26253-E2E9-4D7D-8E25-65F85A6F3C9C}">
  <ds:schemaRefs>
    <ds:schemaRef ds:uri="http://schemas.microsoft.com/sharepoint/v3/contenttype/forms"/>
  </ds:schemaRefs>
</ds:datastoreItem>
</file>

<file path=customXml/itemProps3.xml><?xml version="1.0" encoding="utf-8"?>
<ds:datastoreItem xmlns:ds="http://schemas.openxmlformats.org/officeDocument/2006/customXml" ds:itemID="{43296B44-DCFA-47EC-BFED-A19BC78AE3A9}">
  <ds:schemaRefs>
    <ds:schemaRef ds:uri="http://schemas.microsoft.com/office/infopath/2007/PartnerControls"/>
    <ds:schemaRef ds:uri="http://purl.org/dc/elements/1.1/"/>
    <ds:schemaRef ds:uri="bdadafcd-0855-4312-8340-ea600ad58e6b"/>
    <ds:schemaRef ds:uri="http://schemas.microsoft.com/office/2006/metadata/properties"/>
    <ds:schemaRef ds:uri="4ed650e5-77b0-4765-bcaa-ccf4e7f5f540"/>
    <ds:schemaRef ds:uri="http://purl.org/dc/terms/"/>
    <ds:schemaRef ds:uri="http://schemas.microsoft.com/office/2006/documentManagement/types"/>
    <ds:schemaRef ds:uri="http://schemas.openxmlformats.org/package/2006/metadata/core-properties"/>
    <ds:schemaRef ds:uri="9cde1eba-95b6-40ee-b6f2-a050200b463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0</TotalTime>
  <Words>519</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Gill Sans MT</vt:lpstr>
      <vt:lpstr>Noto Sans</vt:lpstr>
      <vt:lpstr>Wingdings 2</vt:lpstr>
      <vt:lpstr>Dividend</vt:lpstr>
      <vt:lpstr>Roadpeace The National Charity For Road Crash Victims</vt:lpstr>
      <vt:lpstr>Overview</vt:lpstr>
      <vt:lpstr>RoadPeace</vt:lpstr>
      <vt:lpstr>Objectives</vt:lpstr>
      <vt:lpstr>Campaigns</vt:lpstr>
      <vt:lpstr>Strategic Issues</vt:lpstr>
      <vt:lpstr>Victim’s Voice</vt:lpstr>
      <vt:lpstr>Support</vt:lpstr>
      <vt:lpstr>Remembrance</vt:lpstr>
      <vt:lpstr>PowerPoint Presentation</vt:lpstr>
    </vt:vector>
  </TitlesOfParts>
  <Company>Road Peace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Roadpeace The national charity for road crash victims</dc:title>
  <dc:creator>Sara Battey</dc:creator>
  <cp:lastModifiedBy>Karen Llewellyn</cp:lastModifiedBy>
  <cp:revision>14</cp:revision>
  <dcterms:created xsi:type="dcterms:W3CDTF">2022-10-19T12:58:46Z</dcterms:created>
  <dcterms:modified xsi:type="dcterms:W3CDTF">2022-11-14T08:46:15Z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0x01010038FAC67F05026D46A60B0C9894DDBB80</vt:lpwstr>
  </property>
  <property fmtid="{D5CDD505-2E9C-101B-9397-08002B2CF9AE}" pid="3" name="MediaServiceImageTags">
    <vt:lpwstr/>
  </property>
</Properties>
</file>